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70" r:id="rId4"/>
    <p:sldId id="272" r:id="rId5"/>
    <p:sldId id="268" r:id="rId6"/>
    <p:sldId id="260" r:id="rId7"/>
    <p:sldId id="278" r:id="rId8"/>
    <p:sldId id="279" r:id="rId9"/>
    <p:sldId id="262" r:id="rId10"/>
    <p:sldId id="266" r:id="rId11"/>
    <p:sldId id="265" r:id="rId12"/>
    <p:sldId id="264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490" autoAdjust="0"/>
    <p:restoredTop sz="93030" autoAdjust="0"/>
  </p:normalViewPr>
  <p:slideViewPr>
    <p:cSldViewPr snapToGrid="0">
      <p:cViewPr varScale="1">
        <p:scale>
          <a:sx n="61" d="100"/>
          <a:sy n="61" d="100"/>
        </p:scale>
        <p:origin x="556" y="6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13" Type="http://schemas.openxmlformats.org/officeDocument/2006/relationships/image" Target="../media/image22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sv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svg"/><Relationship Id="rId4" Type="http://schemas.openxmlformats.org/officeDocument/2006/relationships/image" Target="../media/image13.svg"/><Relationship Id="rId9" Type="http://schemas.openxmlformats.org/officeDocument/2006/relationships/image" Target="../media/image18.png"/><Relationship Id="rId14" Type="http://schemas.openxmlformats.org/officeDocument/2006/relationships/image" Target="../media/image23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13" Type="http://schemas.openxmlformats.org/officeDocument/2006/relationships/image" Target="../media/image22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sv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svg"/><Relationship Id="rId4" Type="http://schemas.openxmlformats.org/officeDocument/2006/relationships/image" Target="../media/image13.svg"/><Relationship Id="rId9" Type="http://schemas.openxmlformats.org/officeDocument/2006/relationships/image" Target="../media/image18.png"/><Relationship Id="rId14" Type="http://schemas.openxmlformats.org/officeDocument/2006/relationships/image" Target="../media/image2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5A2E47B-3F32-4C57-90EF-13BAD49678A0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2" csCatId="colorful" phldr="1"/>
      <dgm:spPr/>
      <dgm:t>
        <a:bodyPr/>
        <a:lstStyle/>
        <a:p>
          <a:endParaRPr lang="en-US"/>
        </a:p>
      </dgm:t>
    </dgm:pt>
    <dgm:pt modelId="{17245AD9-D860-49AC-9A59-D5B2A945A57F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dirty="0"/>
            <a:t>Competition</a:t>
          </a:r>
          <a:endParaRPr lang="en-US" dirty="0"/>
        </a:p>
      </dgm:t>
    </dgm:pt>
    <dgm:pt modelId="{253D54EF-C001-415A-8605-F7A95082A255}" type="parTrans" cxnId="{1A4822B3-19E9-4EDC-84D7-5E32C4EF7FCE}">
      <dgm:prSet/>
      <dgm:spPr/>
      <dgm:t>
        <a:bodyPr/>
        <a:lstStyle/>
        <a:p>
          <a:endParaRPr lang="en-US" sz="1800"/>
        </a:p>
      </dgm:t>
    </dgm:pt>
    <dgm:pt modelId="{D8189A58-A997-4EE3-A402-5F259C7B42E4}" type="sibTrans" cxnId="{1A4822B3-19E9-4EDC-84D7-5E32C4EF7FCE}">
      <dgm:prSet/>
      <dgm:spPr/>
      <dgm:t>
        <a:bodyPr/>
        <a:lstStyle/>
        <a:p>
          <a:endParaRPr lang="en-US"/>
        </a:p>
      </dgm:t>
    </dgm:pt>
    <dgm:pt modelId="{8D4D80C5-15C8-4F18-A05F-3E2A965E904F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IN" sz="1600" dirty="0"/>
            <a:t>Increasing awareness in this field (marketing and advertising).</a:t>
          </a:r>
          <a:endParaRPr lang="en-US" sz="1600" dirty="0"/>
        </a:p>
      </dgm:t>
    </dgm:pt>
    <dgm:pt modelId="{480CF9BA-3A21-4878-8B67-5A8B5A586727}" type="parTrans" cxnId="{C545A008-D843-4D4F-B1E5-152D38942F35}">
      <dgm:prSet/>
      <dgm:spPr/>
      <dgm:t>
        <a:bodyPr/>
        <a:lstStyle/>
        <a:p>
          <a:endParaRPr lang="en-US" sz="1800"/>
        </a:p>
      </dgm:t>
    </dgm:pt>
    <dgm:pt modelId="{78FE272C-788D-4447-B7E8-8EEB86293EFE}" type="sibTrans" cxnId="{C545A008-D843-4D4F-B1E5-152D38942F35}">
      <dgm:prSet/>
      <dgm:spPr/>
      <dgm:t>
        <a:bodyPr/>
        <a:lstStyle/>
        <a:p>
          <a:endParaRPr lang="en-US"/>
        </a:p>
      </dgm:t>
    </dgm:pt>
    <dgm:pt modelId="{B0272E2B-141A-4CA2-9AF3-F4EDFA22C066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dirty="0"/>
            <a:t>Lack of Resources </a:t>
          </a:r>
          <a:endParaRPr lang="en-US" dirty="0"/>
        </a:p>
      </dgm:t>
    </dgm:pt>
    <dgm:pt modelId="{9D6BDD6F-08CE-4CB1-88A8-D89409FF1D27}" type="parTrans" cxnId="{3750337F-8E08-4265-9A95-49B080445AC5}">
      <dgm:prSet/>
      <dgm:spPr/>
      <dgm:t>
        <a:bodyPr/>
        <a:lstStyle/>
        <a:p>
          <a:endParaRPr lang="en-US" sz="1800"/>
        </a:p>
      </dgm:t>
    </dgm:pt>
    <dgm:pt modelId="{ED044D27-5F29-4938-AC7B-30DE1BF4ED55}" type="sibTrans" cxnId="{3750337F-8E08-4265-9A95-49B080445AC5}">
      <dgm:prSet/>
      <dgm:spPr/>
      <dgm:t>
        <a:bodyPr/>
        <a:lstStyle/>
        <a:p>
          <a:endParaRPr lang="en-US"/>
        </a:p>
      </dgm:t>
    </dgm:pt>
    <dgm:pt modelId="{5830DCCA-FAAC-481A-BC39-17C5B32504A5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dirty="0"/>
            <a:t>Promotions (mails, social media), build a solid platform on social media.</a:t>
          </a:r>
        </a:p>
      </dgm:t>
    </dgm:pt>
    <dgm:pt modelId="{E93E6225-05F9-4BA6-826F-9584E2E8C956}" type="parTrans" cxnId="{00C97E9C-0BFF-421C-9D3C-3CEC4B56F550}">
      <dgm:prSet/>
      <dgm:spPr/>
      <dgm:t>
        <a:bodyPr/>
        <a:lstStyle/>
        <a:p>
          <a:endParaRPr lang="en-US" sz="1800"/>
        </a:p>
      </dgm:t>
    </dgm:pt>
    <dgm:pt modelId="{A14AA7DE-E72B-4C74-83B8-50892699CC2F}" type="sibTrans" cxnId="{00C97E9C-0BFF-421C-9D3C-3CEC4B56F550}">
      <dgm:prSet/>
      <dgm:spPr/>
      <dgm:t>
        <a:bodyPr/>
        <a:lstStyle/>
        <a:p>
          <a:endParaRPr lang="en-US"/>
        </a:p>
      </dgm:t>
    </dgm:pt>
    <dgm:pt modelId="{49C7C2A8-76C3-413E-9C80-7D1B20E92F41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dirty="0"/>
            <a:t>Lack of Corporation Involvement</a:t>
          </a:r>
          <a:endParaRPr lang="en-US" dirty="0"/>
        </a:p>
      </dgm:t>
    </dgm:pt>
    <dgm:pt modelId="{A3A4D2E8-1FE7-4449-A83C-6C67B9C11302}" type="parTrans" cxnId="{22D03C6D-2F09-4D14-815B-B073A1D75D62}">
      <dgm:prSet/>
      <dgm:spPr/>
      <dgm:t>
        <a:bodyPr/>
        <a:lstStyle/>
        <a:p>
          <a:endParaRPr lang="en-US" sz="1800"/>
        </a:p>
      </dgm:t>
    </dgm:pt>
    <dgm:pt modelId="{B3524C32-82B7-46A2-8B2E-ABE9F600C6F2}" type="sibTrans" cxnId="{22D03C6D-2F09-4D14-815B-B073A1D75D62}">
      <dgm:prSet/>
      <dgm:spPr/>
      <dgm:t>
        <a:bodyPr/>
        <a:lstStyle/>
        <a:p>
          <a:endParaRPr lang="en-US"/>
        </a:p>
      </dgm:t>
    </dgm:pt>
    <dgm:pt modelId="{13121767-356D-4916-8C7A-50488A1A61D1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IN" sz="1600" dirty="0"/>
            <a:t>Create an appealing incentive for cooperates (rewards for reaching joint goals).</a:t>
          </a:r>
          <a:endParaRPr lang="en-US" sz="1600" dirty="0"/>
        </a:p>
      </dgm:t>
    </dgm:pt>
    <dgm:pt modelId="{4552E32B-F43A-491D-9C19-AE8229931FF0}" type="parTrans" cxnId="{F92C4061-38F8-449F-B0FA-4B1B31A9B3AD}">
      <dgm:prSet/>
      <dgm:spPr/>
      <dgm:t>
        <a:bodyPr/>
        <a:lstStyle/>
        <a:p>
          <a:endParaRPr lang="en-US" sz="1800"/>
        </a:p>
      </dgm:t>
    </dgm:pt>
    <dgm:pt modelId="{05F5E87F-B5ED-4544-B74F-B71315C6AD97}" type="sibTrans" cxnId="{F92C4061-38F8-449F-B0FA-4B1B31A9B3AD}">
      <dgm:prSet/>
      <dgm:spPr/>
      <dgm:t>
        <a:bodyPr/>
        <a:lstStyle/>
        <a:p>
          <a:endParaRPr lang="en-US"/>
        </a:p>
      </dgm:t>
    </dgm:pt>
    <dgm:pt modelId="{54FEA1F0-4284-44BB-AF80-82EC9C233437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dirty="0"/>
            <a:t>Keeping on Top of Regulatory Changes</a:t>
          </a:r>
          <a:endParaRPr lang="en-US" dirty="0"/>
        </a:p>
      </dgm:t>
    </dgm:pt>
    <dgm:pt modelId="{1E4557EE-18C3-4CAE-B4B5-D0AE9DE02C9D}" type="parTrans" cxnId="{E62EDB0A-7180-4EEF-9886-9CC0DD0C28E5}">
      <dgm:prSet/>
      <dgm:spPr/>
      <dgm:t>
        <a:bodyPr/>
        <a:lstStyle/>
        <a:p>
          <a:endParaRPr lang="en-US" sz="1800"/>
        </a:p>
      </dgm:t>
    </dgm:pt>
    <dgm:pt modelId="{380EB8C9-6B99-463E-8E4F-EFE6599FFC37}" type="sibTrans" cxnId="{E62EDB0A-7180-4EEF-9886-9CC0DD0C28E5}">
      <dgm:prSet/>
      <dgm:spPr/>
      <dgm:t>
        <a:bodyPr/>
        <a:lstStyle/>
        <a:p>
          <a:endParaRPr lang="en-US"/>
        </a:p>
      </dgm:t>
    </dgm:pt>
    <dgm:pt modelId="{0B265275-55D4-4F1C-84B5-97EF6239A8C0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IN" sz="1600" dirty="0"/>
            <a:t>Stay proactive to stay on top of the changes, attend regular events (conferences and online webinars).</a:t>
          </a:r>
          <a:endParaRPr lang="en-US" sz="1600" dirty="0"/>
        </a:p>
      </dgm:t>
    </dgm:pt>
    <dgm:pt modelId="{CCCBDCB0-3162-46CE-9115-FF52AF3C00EC}" type="parTrans" cxnId="{471FF644-358C-48D8-986B-18DEA3B42065}">
      <dgm:prSet/>
      <dgm:spPr/>
      <dgm:t>
        <a:bodyPr/>
        <a:lstStyle/>
        <a:p>
          <a:endParaRPr lang="en-US" sz="1800"/>
        </a:p>
      </dgm:t>
    </dgm:pt>
    <dgm:pt modelId="{8656724C-1EBA-43EC-A847-3E21F97611ED}" type="sibTrans" cxnId="{471FF644-358C-48D8-986B-18DEA3B42065}">
      <dgm:prSet/>
      <dgm:spPr/>
      <dgm:t>
        <a:bodyPr/>
        <a:lstStyle/>
        <a:p>
          <a:endParaRPr lang="en-US"/>
        </a:p>
      </dgm:t>
    </dgm:pt>
    <dgm:pt modelId="{93E3BDF2-A029-4F6E-8CF8-ED5B2B1FC28F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dirty="0"/>
            <a:t>Identifying  Suitable Fundraising Platform </a:t>
          </a:r>
          <a:endParaRPr lang="en-US" dirty="0"/>
        </a:p>
      </dgm:t>
    </dgm:pt>
    <dgm:pt modelId="{F456E42C-D340-4499-8A3D-E4A0D0AE38E1}" type="parTrans" cxnId="{69DFE7AF-6B23-4E1F-ADC3-A087235EACD1}">
      <dgm:prSet/>
      <dgm:spPr/>
      <dgm:t>
        <a:bodyPr/>
        <a:lstStyle/>
        <a:p>
          <a:endParaRPr lang="en-US" sz="1800"/>
        </a:p>
      </dgm:t>
    </dgm:pt>
    <dgm:pt modelId="{BB4E0D1D-9897-4A16-97BB-F1E1979F6A0D}" type="sibTrans" cxnId="{69DFE7AF-6B23-4E1F-ADC3-A087235EACD1}">
      <dgm:prSet/>
      <dgm:spPr/>
      <dgm:t>
        <a:bodyPr/>
        <a:lstStyle/>
        <a:p>
          <a:endParaRPr lang="en-US"/>
        </a:p>
      </dgm:t>
    </dgm:pt>
    <dgm:pt modelId="{4A196654-2ED4-4C27-9ADE-9A5165BCAF35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IN" sz="1600" dirty="0"/>
            <a:t>Previous cases from various fundraising platforms.</a:t>
          </a:r>
          <a:endParaRPr lang="en-US" sz="1600" dirty="0"/>
        </a:p>
      </dgm:t>
    </dgm:pt>
    <dgm:pt modelId="{FF853250-7449-4C08-9DE4-318379981D91}" type="parTrans" cxnId="{0399A092-0AFF-4E09-9E62-52B2092EF978}">
      <dgm:prSet/>
      <dgm:spPr/>
      <dgm:t>
        <a:bodyPr/>
        <a:lstStyle/>
        <a:p>
          <a:endParaRPr lang="en-US" sz="1800"/>
        </a:p>
      </dgm:t>
    </dgm:pt>
    <dgm:pt modelId="{D2BFDBF2-CC8A-4FE2-9150-1772AE80E1DE}" type="sibTrans" cxnId="{0399A092-0AFF-4E09-9E62-52B2092EF978}">
      <dgm:prSet/>
      <dgm:spPr/>
      <dgm:t>
        <a:bodyPr/>
        <a:lstStyle/>
        <a:p>
          <a:endParaRPr lang="en-US"/>
        </a:p>
      </dgm:t>
    </dgm:pt>
    <dgm:pt modelId="{1A9FB5A5-A692-4326-8DE0-A4C597DE2047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dirty="0"/>
            <a:t>Post Campaign Etiquette </a:t>
          </a:r>
          <a:endParaRPr lang="en-US" dirty="0"/>
        </a:p>
      </dgm:t>
    </dgm:pt>
    <dgm:pt modelId="{9AF8280C-D845-41FA-94E0-CBA9C4D99585}" type="parTrans" cxnId="{77158FAE-352E-4408-B406-E61D175BB61E}">
      <dgm:prSet/>
      <dgm:spPr/>
      <dgm:t>
        <a:bodyPr/>
        <a:lstStyle/>
        <a:p>
          <a:endParaRPr lang="en-US" sz="1800"/>
        </a:p>
      </dgm:t>
    </dgm:pt>
    <dgm:pt modelId="{BCA81E7F-0D4B-4275-A035-52F510B4579B}" type="sibTrans" cxnId="{77158FAE-352E-4408-B406-E61D175BB61E}">
      <dgm:prSet/>
      <dgm:spPr/>
      <dgm:t>
        <a:bodyPr/>
        <a:lstStyle/>
        <a:p>
          <a:endParaRPr lang="en-US"/>
        </a:p>
      </dgm:t>
    </dgm:pt>
    <dgm:pt modelId="{1DFA7F69-0E0B-482E-873D-370294465BED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IN" sz="1600"/>
            <a:t>Staying connected to post campaign, providing shareholders with information, (updates, results and achievements).</a:t>
          </a:r>
          <a:endParaRPr lang="en-US" sz="1600"/>
        </a:p>
      </dgm:t>
    </dgm:pt>
    <dgm:pt modelId="{609E5E8E-CD8F-469E-A644-DBBBDEC3FD53}" type="parTrans" cxnId="{4195EC1F-1A9E-49DB-A8A4-21020A9ED9E6}">
      <dgm:prSet/>
      <dgm:spPr/>
      <dgm:t>
        <a:bodyPr/>
        <a:lstStyle/>
        <a:p>
          <a:endParaRPr lang="en-US" sz="1800"/>
        </a:p>
      </dgm:t>
    </dgm:pt>
    <dgm:pt modelId="{338AA2B6-C2CC-4562-BB6C-0C5CF64D4B7E}" type="sibTrans" cxnId="{4195EC1F-1A9E-49DB-A8A4-21020A9ED9E6}">
      <dgm:prSet/>
      <dgm:spPr/>
      <dgm:t>
        <a:bodyPr/>
        <a:lstStyle/>
        <a:p>
          <a:endParaRPr lang="en-US"/>
        </a:p>
      </dgm:t>
    </dgm:pt>
    <dgm:pt modelId="{58C49833-F723-4E7C-B0D7-0F8F4F191E66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dirty="0"/>
            <a:t>Reliable Partners </a:t>
          </a:r>
          <a:endParaRPr lang="en-US" dirty="0"/>
        </a:p>
      </dgm:t>
    </dgm:pt>
    <dgm:pt modelId="{5EA9593F-B9B2-4956-A709-0F0CF9FE8700}" type="parTrans" cxnId="{033689FD-81D2-4AAA-9319-E30BC6D4D8D2}">
      <dgm:prSet/>
      <dgm:spPr/>
      <dgm:t>
        <a:bodyPr/>
        <a:lstStyle/>
        <a:p>
          <a:endParaRPr lang="en-US" sz="1800"/>
        </a:p>
      </dgm:t>
    </dgm:pt>
    <dgm:pt modelId="{6C2DF44F-B769-477A-8255-CB41D25923B7}" type="sibTrans" cxnId="{033689FD-81D2-4AAA-9319-E30BC6D4D8D2}">
      <dgm:prSet/>
      <dgm:spPr/>
      <dgm:t>
        <a:bodyPr/>
        <a:lstStyle/>
        <a:p>
          <a:endParaRPr lang="en-US"/>
        </a:p>
      </dgm:t>
    </dgm:pt>
    <dgm:pt modelId="{A5F3097E-A7CC-4D69-8FB3-32C719C80427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IN" sz="1600"/>
            <a:t>Taking the process slowly and ensuring common goals with the partner.</a:t>
          </a:r>
          <a:endParaRPr lang="en-US" sz="1600"/>
        </a:p>
      </dgm:t>
    </dgm:pt>
    <dgm:pt modelId="{96AB77E9-1BC8-45B2-A98D-E5751BF87CD6}" type="parTrans" cxnId="{89707E16-2445-4B3D-9540-F3505C9973FC}">
      <dgm:prSet/>
      <dgm:spPr/>
      <dgm:t>
        <a:bodyPr/>
        <a:lstStyle/>
        <a:p>
          <a:endParaRPr lang="en-US" sz="1800"/>
        </a:p>
      </dgm:t>
    </dgm:pt>
    <dgm:pt modelId="{99A3429C-3216-4042-9C9A-4563A10192DB}" type="sibTrans" cxnId="{89707E16-2445-4B3D-9540-F3505C9973FC}">
      <dgm:prSet/>
      <dgm:spPr/>
      <dgm:t>
        <a:bodyPr/>
        <a:lstStyle/>
        <a:p>
          <a:endParaRPr lang="en-US"/>
        </a:p>
      </dgm:t>
    </dgm:pt>
    <dgm:pt modelId="{71D72EE7-D9B3-487E-8502-38F8662E90A5}" type="pres">
      <dgm:prSet presAssocID="{75A2E47B-3F32-4C57-90EF-13BAD49678A0}" presName="root" presStyleCnt="0">
        <dgm:presLayoutVars>
          <dgm:dir/>
          <dgm:resizeHandles val="exact"/>
        </dgm:presLayoutVars>
      </dgm:prSet>
      <dgm:spPr/>
    </dgm:pt>
    <dgm:pt modelId="{518CE5E8-0295-4E80-9A5F-DCA07AC83A6B}" type="pres">
      <dgm:prSet presAssocID="{17245AD9-D860-49AC-9A59-D5B2A945A57F}" presName="compNode" presStyleCnt="0"/>
      <dgm:spPr/>
    </dgm:pt>
    <dgm:pt modelId="{07E91EB7-4ACA-4415-86B3-7C09E81FB6CA}" type="pres">
      <dgm:prSet presAssocID="{17245AD9-D860-49AC-9A59-D5B2A945A57F}" presName="bgRect" presStyleLbl="bgShp" presStyleIdx="0" presStyleCnt="7"/>
      <dgm:spPr/>
    </dgm:pt>
    <dgm:pt modelId="{5B191E5E-FF51-4FA7-8331-5880DE394EF7}" type="pres">
      <dgm:prSet presAssocID="{17245AD9-D860-49AC-9A59-D5B2A945A57F}" presName="iconRect" presStyleLbl="node1" presStyleIdx="0" presStyleCnt="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dvertising"/>
        </a:ext>
      </dgm:extLst>
    </dgm:pt>
    <dgm:pt modelId="{2F634C47-DB44-442A-8D58-D6C9EDA7BC88}" type="pres">
      <dgm:prSet presAssocID="{17245AD9-D860-49AC-9A59-D5B2A945A57F}" presName="spaceRect" presStyleCnt="0"/>
      <dgm:spPr/>
    </dgm:pt>
    <dgm:pt modelId="{6520CF5A-F4FF-4C51-AA7F-9CE893A3C60E}" type="pres">
      <dgm:prSet presAssocID="{17245AD9-D860-49AC-9A59-D5B2A945A57F}" presName="parTx" presStyleLbl="revTx" presStyleIdx="0" presStyleCnt="14">
        <dgm:presLayoutVars>
          <dgm:chMax val="0"/>
          <dgm:chPref val="0"/>
        </dgm:presLayoutVars>
      </dgm:prSet>
      <dgm:spPr/>
    </dgm:pt>
    <dgm:pt modelId="{B6DD13B3-F941-4034-B105-1931AAE5BE90}" type="pres">
      <dgm:prSet presAssocID="{17245AD9-D860-49AC-9A59-D5B2A945A57F}" presName="desTx" presStyleLbl="revTx" presStyleIdx="1" presStyleCnt="14" custScaleX="123806" custLinFactNeighborX="-6816" custLinFactNeighborY="-1320">
        <dgm:presLayoutVars/>
      </dgm:prSet>
      <dgm:spPr/>
    </dgm:pt>
    <dgm:pt modelId="{E23EAA6C-F145-4486-9B40-3FFCD5181062}" type="pres">
      <dgm:prSet presAssocID="{D8189A58-A997-4EE3-A402-5F259C7B42E4}" presName="sibTrans" presStyleCnt="0"/>
      <dgm:spPr/>
    </dgm:pt>
    <dgm:pt modelId="{6AA8178D-FD31-4C93-AC03-851B078E57AC}" type="pres">
      <dgm:prSet presAssocID="{B0272E2B-141A-4CA2-9AF3-F4EDFA22C066}" presName="compNode" presStyleCnt="0"/>
      <dgm:spPr/>
    </dgm:pt>
    <dgm:pt modelId="{AD185E66-D5C0-4C3F-9C45-D01BD0875890}" type="pres">
      <dgm:prSet presAssocID="{B0272E2B-141A-4CA2-9AF3-F4EDFA22C066}" presName="bgRect" presStyleLbl="bgShp" presStyleIdx="1" presStyleCnt="7"/>
      <dgm:spPr/>
    </dgm:pt>
    <dgm:pt modelId="{49989ECD-5FB6-4582-98F8-9FE7D836CE82}" type="pres">
      <dgm:prSet presAssocID="{B0272E2B-141A-4CA2-9AF3-F4EDFA22C066}" presName="iconRect" presStyleLbl="node1" presStyleIdx="1" presStyleCnt="7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pen envelope"/>
        </a:ext>
      </dgm:extLst>
    </dgm:pt>
    <dgm:pt modelId="{44831EF2-0C34-4C09-975B-9C4C0273508C}" type="pres">
      <dgm:prSet presAssocID="{B0272E2B-141A-4CA2-9AF3-F4EDFA22C066}" presName="spaceRect" presStyleCnt="0"/>
      <dgm:spPr/>
    </dgm:pt>
    <dgm:pt modelId="{523BCC78-8AD1-47AE-BE21-58E1CEEC46F9}" type="pres">
      <dgm:prSet presAssocID="{B0272E2B-141A-4CA2-9AF3-F4EDFA22C066}" presName="parTx" presStyleLbl="revTx" presStyleIdx="2" presStyleCnt="14">
        <dgm:presLayoutVars>
          <dgm:chMax val="0"/>
          <dgm:chPref val="0"/>
        </dgm:presLayoutVars>
      </dgm:prSet>
      <dgm:spPr/>
    </dgm:pt>
    <dgm:pt modelId="{E8BAE813-EC60-456D-846F-2982A8DE2624}" type="pres">
      <dgm:prSet presAssocID="{B0272E2B-141A-4CA2-9AF3-F4EDFA22C066}" presName="desTx" presStyleLbl="revTx" presStyleIdx="3" presStyleCnt="14" custScaleX="123806" custLinFactNeighborX="-6816" custLinFactNeighborY="-1320">
        <dgm:presLayoutVars/>
      </dgm:prSet>
      <dgm:spPr/>
    </dgm:pt>
    <dgm:pt modelId="{EFB36731-4A31-4897-AD15-CC91D9C880DE}" type="pres">
      <dgm:prSet presAssocID="{ED044D27-5F29-4938-AC7B-30DE1BF4ED55}" presName="sibTrans" presStyleCnt="0"/>
      <dgm:spPr/>
    </dgm:pt>
    <dgm:pt modelId="{04AC90CA-18B6-4D3B-AB1F-D3BE6AFCA542}" type="pres">
      <dgm:prSet presAssocID="{49C7C2A8-76C3-413E-9C80-7D1B20E92F41}" presName="compNode" presStyleCnt="0"/>
      <dgm:spPr/>
    </dgm:pt>
    <dgm:pt modelId="{09BDABC0-35B7-498A-9E4A-03398627B197}" type="pres">
      <dgm:prSet presAssocID="{49C7C2A8-76C3-413E-9C80-7D1B20E92F41}" presName="bgRect" presStyleLbl="bgShp" presStyleIdx="2" presStyleCnt="7"/>
      <dgm:spPr/>
    </dgm:pt>
    <dgm:pt modelId="{8F3F140E-A76E-4A4D-9E5C-041733667098}" type="pres">
      <dgm:prSet presAssocID="{49C7C2A8-76C3-413E-9C80-7D1B20E92F41}" presName="iconRect" presStyleLbl="node1" presStyleIdx="2" presStyleCnt="7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roup Success"/>
        </a:ext>
      </dgm:extLst>
    </dgm:pt>
    <dgm:pt modelId="{7CF84FAB-AFD0-4CF0-9612-41DA43DD2211}" type="pres">
      <dgm:prSet presAssocID="{49C7C2A8-76C3-413E-9C80-7D1B20E92F41}" presName="spaceRect" presStyleCnt="0"/>
      <dgm:spPr/>
    </dgm:pt>
    <dgm:pt modelId="{5AFB9B1C-ADE2-458C-9E5E-0580367550FB}" type="pres">
      <dgm:prSet presAssocID="{49C7C2A8-76C3-413E-9C80-7D1B20E92F41}" presName="parTx" presStyleLbl="revTx" presStyleIdx="4" presStyleCnt="14">
        <dgm:presLayoutVars>
          <dgm:chMax val="0"/>
          <dgm:chPref val="0"/>
        </dgm:presLayoutVars>
      </dgm:prSet>
      <dgm:spPr/>
    </dgm:pt>
    <dgm:pt modelId="{8FE647B3-F282-4E44-9F76-826227EC4B7E}" type="pres">
      <dgm:prSet presAssocID="{49C7C2A8-76C3-413E-9C80-7D1B20E92F41}" presName="desTx" presStyleLbl="revTx" presStyleIdx="5" presStyleCnt="14" custScaleX="123806" custLinFactNeighborX="-6816" custLinFactNeighborY="-1320">
        <dgm:presLayoutVars/>
      </dgm:prSet>
      <dgm:spPr/>
    </dgm:pt>
    <dgm:pt modelId="{B46698CF-2F36-471D-9F2E-C19FA08102E4}" type="pres">
      <dgm:prSet presAssocID="{B3524C32-82B7-46A2-8B2E-ABE9F600C6F2}" presName="sibTrans" presStyleCnt="0"/>
      <dgm:spPr/>
    </dgm:pt>
    <dgm:pt modelId="{1F0DFC31-3489-4BA8-8D5C-9E6338E44F00}" type="pres">
      <dgm:prSet presAssocID="{54FEA1F0-4284-44BB-AF80-82EC9C233437}" presName="compNode" presStyleCnt="0"/>
      <dgm:spPr/>
    </dgm:pt>
    <dgm:pt modelId="{E84BDFE9-1E83-4C3B-826D-2B4BE34EA164}" type="pres">
      <dgm:prSet presAssocID="{54FEA1F0-4284-44BB-AF80-82EC9C233437}" presName="bgRect" presStyleLbl="bgShp" presStyleIdx="3" presStyleCnt="7"/>
      <dgm:spPr/>
    </dgm:pt>
    <dgm:pt modelId="{FBC6D1CE-1CC3-4B12-B80C-E17DB70C770D}" type="pres">
      <dgm:prSet presAssocID="{54FEA1F0-4284-44BB-AF80-82EC9C233437}" presName="iconRect" presStyleLbl="node1" presStyleIdx="3" presStyleCnt="7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eeting"/>
        </a:ext>
      </dgm:extLst>
    </dgm:pt>
    <dgm:pt modelId="{6958A9F1-8F36-432C-A594-1FD74780312D}" type="pres">
      <dgm:prSet presAssocID="{54FEA1F0-4284-44BB-AF80-82EC9C233437}" presName="spaceRect" presStyleCnt="0"/>
      <dgm:spPr/>
    </dgm:pt>
    <dgm:pt modelId="{6A664568-FB5A-4FE3-948F-4F9E954932F5}" type="pres">
      <dgm:prSet presAssocID="{54FEA1F0-4284-44BB-AF80-82EC9C233437}" presName="parTx" presStyleLbl="revTx" presStyleIdx="6" presStyleCnt="14">
        <dgm:presLayoutVars>
          <dgm:chMax val="0"/>
          <dgm:chPref val="0"/>
        </dgm:presLayoutVars>
      </dgm:prSet>
      <dgm:spPr/>
    </dgm:pt>
    <dgm:pt modelId="{D1145DC8-9F89-4CDE-8CED-EA0B74E66A41}" type="pres">
      <dgm:prSet presAssocID="{54FEA1F0-4284-44BB-AF80-82EC9C233437}" presName="desTx" presStyleLbl="revTx" presStyleIdx="7" presStyleCnt="14" custScaleX="123806" custLinFactNeighborX="-6816" custLinFactNeighborY="-1320">
        <dgm:presLayoutVars/>
      </dgm:prSet>
      <dgm:spPr/>
    </dgm:pt>
    <dgm:pt modelId="{56B45F20-C76A-42A4-8678-E3A3161091E1}" type="pres">
      <dgm:prSet presAssocID="{380EB8C9-6B99-463E-8E4F-EFE6599FFC37}" presName="sibTrans" presStyleCnt="0"/>
      <dgm:spPr/>
    </dgm:pt>
    <dgm:pt modelId="{7D0BABB6-06FB-4C7C-915C-67341D890191}" type="pres">
      <dgm:prSet presAssocID="{93E3BDF2-A029-4F6E-8CF8-ED5B2B1FC28F}" presName="compNode" presStyleCnt="0"/>
      <dgm:spPr/>
    </dgm:pt>
    <dgm:pt modelId="{9482D381-5FFD-472A-97CA-39EB76787D10}" type="pres">
      <dgm:prSet presAssocID="{93E3BDF2-A029-4F6E-8CF8-ED5B2B1FC28F}" presName="bgRect" presStyleLbl="bgShp" presStyleIdx="4" presStyleCnt="7"/>
      <dgm:spPr/>
    </dgm:pt>
    <dgm:pt modelId="{452AAA22-A5B8-41B4-96B3-CC53F32AC574}" type="pres">
      <dgm:prSet presAssocID="{93E3BDF2-A029-4F6E-8CF8-ED5B2B1FC28F}" presName="iconRect" presStyleLbl="node1" presStyleIdx="4" presStyleCnt="7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iggy Bank"/>
        </a:ext>
      </dgm:extLst>
    </dgm:pt>
    <dgm:pt modelId="{285291D2-3FBB-4725-9297-32B1825B695F}" type="pres">
      <dgm:prSet presAssocID="{93E3BDF2-A029-4F6E-8CF8-ED5B2B1FC28F}" presName="spaceRect" presStyleCnt="0"/>
      <dgm:spPr/>
    </dgm:pt>
    <dgm:pt modelId="{EEE2C665-107F-4036-AF57-27C359B2AAEA}" type="pres">
      <dgm:prSet presAssocID="{93E3BDF2-A029-4F6E-8CF8-ED5B2B1FC28F}" presName="parTx" presStyleLbl="revTx" presStyleIdx="8" presStyleCnt="14">
        <dgm:presLayoutVars>
          <dgm:chMax val="0"/>
          <dgm:chPref val="0"/>
        </dgm:presLayoutVars>
      </dgm:prSet>
      <dgm:spPr/>
    </dgm:pt>
    <dgm:pt modelId="{4E66724A-3EAD-4FAE-979C-CC09B677DD93}" type="pres">
      <dgm:prSet presAssocID="{93E3BDF2-A029-4F6E-8CF8-ED5B2B1FC28F}" presName="desTx" presStyleLbl="revTx" presStyleIdx="9" presStyleCnt="14" custScaleX="123806" custLinFactNeighborX="-6816" custLinFactNeighborY="-1320">
        <dgm:presLayoutVars/>
      </dgm:prSet>
      <dgm:spPr/>
    </dgm:pt>
    <dgm:pt modelId="{4BBCD54F-C09C-4D12-9191-7407B0B9E28F}" type="pres">
      <dgm:prSet presAssocID="{BB4E0D1D-9897-4A16-97BB-F1E1979F6A0D}" presName="sibTrans" presStyleCnt="0"/>
      <dgm:spPr/>
    </dgm:pt>
    <dgm:pt modelId="{64D62252-A099-48C8-955A-9172D54A4161}" type="pres">
      <dgm:prSet presAssocID="{1A9FB5A5-A692-4326-8DE0-A4C597DE2047}" presName="compNode" presStyleCnt="0"/>
      <dgm:spPr/>
    </dgm:pt>
    <dgm:pt modelId="{F2DDAD23-91D7-4AE5-905A-4AEBDA66427E}" type="pres">
      <dgm:prSet presAssocID="{1A9FB5A5-A692-4326-8DE0-A4C597DE2047}" presName="bgRect" presStyleLbl="bgShp" presStyleIdx="5" presStyleCnt="7"/>
      <dgm:spPr/>
    </dgm:pt>
    <dgm:pt modelId="{BDDEF510-D9D5-4248-BD6C-D4838A72EB89}" type="pres">
      <dgm:prSet presAssocID="{1A9FB5A5-A692-4326-8DE0-A4C597DE2047}" presName="iconRect" presStyleLbl="node1" presStyleIdx="5" presStyleCnt="7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at"/>
        </a:ext>
      </dgm:extLst>
    </dgm:pt>
    <dgm:pt modelId="{A4DAAB7E-C3C9-4FA0-A151-6744B27DCC56}" type="pres">
      <dgm:prSet presAssocID="{1A9FB5A5-A692-4326-8DE0-A4C597DE2047}" presName="spaceRect" presStyleCnt="0"/>
      <dgm:spPr/>
    </dgm:pt>
    <dgm:pt modelId="{ECFBE34C-CCB7-4119-9AA9-44CC8ABC0278}" type="pres">
      <dgm:prSet presAssocID="{1A9FB5A5-A692-4326-8DE0-A4C597DE2047}" presName="parTx" presStyleLbl="revTx" presStyleIdx="10" presStyleCnt="14">
        <dgm:presLayoutVars>
          <dgm:chMax val="0"/>
          <dgm:chPref val="0"/>
        </dgm:presLayoutVars>
      </dgm:prSet>
      <dgm:spPr/>
    </dgm:pt>
    <dgm:pt modelId="{026B11A3-291A-42B8-91DA-169966C5A402}" type="pres">
      <dgm:prSet presAssocID="{1A9FB5A5-A692-4326-8DE0-A4C597DE2047}" presName="desTx" presStyleLbl="revTx" presStyleIdx="11" presStyleCnt="14" custScaleX="123806" custLinFactNeighborX="-6816" custLinFactNeighborY="-1320">
        <dgm:presLayoutVars/>
      </dgm:prSet>
      <dgm:spPr/>
    </dgm:pt>
    <dgm:pt modelId="{33185C67-4756-4ED7-84B4-96348C8B55AD}" type="pres">
      <dgm:prSet presAssocID="{BCA81E7F-0D4B-4275-A035-52F510B4579B}" presName="sibTrans" presStyleCnt="0"/>
      <dgm:spPr/>
    </dgm:pt>
    <dgm:pt modelId="{C11B6287-5CAA-429A-B923-F838130D8316}" type="pres">
      <dgm:prSet presAssocID="{58C49833-F723-4E7C-B0D7-0F8F4F191E66}" presName="compNode" presStyleCnt="0"/>
      <dgm:spPr/>
    </dgm:pt>
    <dgm:pt modelId="{5BE38721-6C1F-4721-912A-02B6A25189DC}" type="pres">
      <dgm:prSet presAssocID="{58C49833-F723-4E7C-B0D7-0F8F4F191E66}" presName="bgRect" presStyleLbl="bgShp" presStyleIdx="6" presStyleCnt="7"/>
      <dgm:spPr/>
    </dgm:pt>
    <dgm:pt modelId="{F2AE1F8D-3A9C-448B-B946-7AF1DC2BFEED}" type="pres">
      <dgm:prSet presAssocID="{58C49833-F723-4E7C-B0D7-0F8F4F191E66}" presName="iconRect" presStyleLbl="node1" presStyleIdx="6" presStyleCnt="7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andshake"/>
        </a:ext>
      </dgm:extLst>
    </dgm:pt>
    <dgm:pt modelId="{6BA0A5D5-0933-4FCB-89A0-AD51CEC62D1B}" type="pres">
      <dgm:prSet presAssocID="{58C49833-F723-4E7C-B0D7-0F8F4F191E66}" presName="spaceRect" presStyleCnt="0"/>
      <dgm:spPr/>
    </dgm:pt>
    <dgm:pt modelId="{DE6FC6C2-D3E1-467D-88A5-15DC660DE5C1}" type="pres">
      <dgm:prSet presAssocID="{58C49833-F723-4E7C-B0D7-0F8F4F191E66}" presName="parTx" presStyleLbl="revTx" presStyleIdx="12" presStyleCnt="14">
        <dgm:presLayoutVars>
          <dgm:chMax val="0"/>
          <dgm:chPref val="0"/>
        </dgm:presLayoutVars>
      </dgm:prSet>
      <dgm:spPr/>
    </dgm:pt>
    <dgm:pt modelId="{97AB97DF-A4DB-46DE-947A-1BAFEBD9F1FD}" type="pres">
      <dgm:prSet presAssocID="{58C49833-F723-4E7C-B0D7-0F8F4F191E66}" presName="desTx" presStyleLbl="revTx" presStyleIdx="13" presStyleCnt="14" custScaleX="123806" custLinFactNeighborX="-6816" custLinFactNeighborY="-1320">
        <dgm:presLayoutVars/>
      </dgm:prSet>
      <dgm:spPr/>
    </dgm:pt>
  </dgm:ptLst>
  <dgm:cxnLst>
    <dgm:cxn modelId="{C545A008-D843-4D4F-B1E5-152D38942F35}" srcId="{17245AD9-D860-49AC-9A59-D5B2A945A57F}" destId="{8D4D80C5-15C8-4F18-A05F-3E2A965E904F}" srcOrd="0" destOrd="0" parTransId="{480CF9BA-3A21-4878-8B67-5A8B5A586727}" sibTransId="{78FE272C-788D-4447-B7E8-8EEB86293EFE}"/>
    <dgm:cxn modelId="{E62EDB0A-7180-4EEF-9886-9CC0DD0C28E5}" srcId="{75A2E47B-3F32-4C57-90EF-13BAD49678A0}" destId="{54FEA1F0-4284-44BB-AF80-82EC9C233437}" srcOrd="3" destOrd="0" parTransId="{1E4557EE-18C3-4CAE-B4B5-D0AE9DE02C9D}" sibTransId="{380EB8C9-6B99-463E-8E4F-EFE6599FFC37}"/>
    <dgm:cxn modelId="{90BC0813-22FA-4A22-AFAA-9A9548E4D53B}" type="presOf" srcId="{5830DCCA-FAAC-481A-BC39-17C5B32504A5}" destId="{E8BAE813-EC60-456D-846F-2982A8DE2624}" srcOrd="0" destOrd="0" presId="urn:microsoft.com/office/officeart/2018/2/layout/IconVerticalSolidList"/>
    <dgm:cxn modelId="{89707E16-2445-4B3D-9540-F3505C9973FC}" srcId="{58C49833-F723-4E7C-B0D7-0F8F4F191E66}" destId="{A5F3097E-A7CC-4D69-8FB3-32C719C80427}" srcOrd="0" destOrd="0" parTransId="{96AB77E9-1BC8-45B2-A98D-E5751BF87CD6}" sibTransId="{99A3429C-3216-4042-9C9A-4563A10192DB}"/>
    <dgm:cxn modelId="{80933E1F-73C6-4209-8C23-F1E57A7DCE70}" type="presOf" srcId="{93E3BDF2-A029-4F6E-8CF8-ED5B2B1FC28F}" destId="{EEE2C665-107F-4036-AF57-27C359B2AAEA}" srcOrd="0" destOrd="0" presId="urn:microsoft.com/office/officeart/2018/2/layout/IconVerticalSolidList"/>
    <dgm:cxn modelId="{4195EC1F-1A9E-49DB-A8A4-21020A9ED9E6}" srcId="{1A9FB5A5-A692-4326-8DE0-A4C597DE2047}" destId="{1DFA7F69-0E0B-482E-873D-370294465BED}" srcOrd="0" destOrd="0" parTransId="{609E5E8E-CD8F-469E-A644-DBBBDEC3FD53}" sibTransId="{338AA2B6-C2CC-4562-BB6C-0C5CF64D4B7E}"/>
    <dgm:cxn modelId="{829AF324-E732-4B76-905C-6502B2B26E92}" type="presOf" srcId="{4A196654-2ED4-4C27-9ADE-9A5165BCAF35}" destId="{4E66724A-3EAD-4FAE-979C-CC09B677DD93}" srcOrd="0" destOrd="0" presId="urn:microsoft.com/office/officeart/2018/2/layout/IconVerticalSolidList"/>
    <dgm:cxn modelId="{7B59B431-86E2-420D-9000-AD9E9A2A4988}" type="presOf" srcId="{13121767-356D-4916-8C7A-50488A1A61D1}" destId="{8FE647B3-F282-4E44-9F76-826227EC4B7E}" srcOrd="0" destOrd="0" presId="urn:microsoft.com/office/officeart/2018/2/layout/IconVerticalSolidList"/>
    <dgm:cxn modelId="{F92C4061-38F8-449F-B0FA-4B1B31A9B3AD}" srcId="{49C7C2A8-76C3-413E-9C80-7D1B20E92F41}" destId="{13121767-356D-4916-8C7A-50488A1A61D1}" srcOrd="0" destOrd="0" parTransId="{4552E32B-F43A-491D-9C19-AE8229931FF0}" sibTransId="{05F5E87F-B5ED-4544-B74F-B71315C6AD97}"/>
    <dgm:cxn modelId="{061B9561-814F-4EBB-93B9-DE23C18E1152}" type="presOf" srcId="{17245AD9-D860-49AC-9A59-D5B2A945A57F}" destId="{6520CF5A-F4FF-4C51-AA7F-9CE893A3C60E}" srcOrd="0" destOrd="0" presId="urn:microsoft.com/office/officeart/2018/2/layout/IconVerticalSolidList"/>
    <dgm:cxn modelId="{471FF644-358C-48D8-986B-18DEA3B42065}" srcId="{54FEA1F0-4284-44BB-AF80-82EC9C233437}" destId="{0B265275-55D4-4F1C-84B5-97EF6239A8C0}" srcOrd="0" destOrd="0" parTransId="{CCCBDCB0-3162-46CE-9115-FF52AF3C00EC}" sibTransId="{8656724C-1EBA-43EC-A847-3E21F97611ED}"/>
    <dgm:cxn modelId="{2AFDEE47-8ADF-4875-ADCB-5506C3479738}" type="presOf" srcId="{58C49833-F723-4E7C-B0D7-0F8F4F191E66}" destId="{DE6FC6C2-D3E1-467D-88A5-15DC660DE5C1}" srcOrd="0" destOrd="0" presId="urn:microsoft.com/office/officeart/2018/2/layout/IconVerticalSolidList"/>
    <dgm:cxn modelId="{22D03C6D-2F09-4D14-815B-B073A1D75D62}" srcId="{75A2E47B-3F32-4C57-90EF-13BAD49678A0}" destId="{49C7C2A8-76C3-413E-9C80-7D1B20E92F41}" srcOrd="2" destOrd="0" parTransId="{A3A4D2E8-1FE7-4449-A83C-6C67B9C11302}" sibTransId="{B3524C32-82B7-46A2-8B2E-ABE9F600C6F2}"/>
    <dgm:cxn modelId="{2695814F-AFDA-46E2-9E7D-CCC790336B2B}" type="presOf" srcId="{0B265275-55D4-4F1C-84B5-97EF6239A8C0}" destId="{D1145DC8-9F89-4CDE-8CED-EA0B74E66A41}" srcOrd="0" destOrd="0" presId="urn:microsoft.com/office/officeart/2018/2/layout/IconVerticalSolidList"/>
    <dgm:cxn modelId="{9D486359-7272-4995-9056-1AB52747892F}" type="presOf" srcId="{54FEA1F0-4284-44BB-AF80-82EC9C233437}" destId="{6A664568-FB5A-4FE3-948F-4F9E954932F5}" srcOrd="0" destOrd="0" presId="urn:microsoft.com/office/officeart/2018/2/layout/IconVerticalSolidList"/>
    <dgm:cxn modelId="{3750337F-8E08-4265-9A95-49B080445AC5}" srcId="{75A2E47B-3F32-4C57-90EF-13BAD49678A0}" destId="{B0272E2B-141A-4CA2-9AF3-F4EDFA22C066}" srcOrd="1" destOrd="0" parTransId="{9D6BDD6F-08CE-4CB1-88A8-D89409FF1D27}" sibTransId="{ED044D27-5F29-4938-AC7B-30DE1BF4ED55}"/>
    <dgm:cxn modelId="{4233AE7F-B282-41C7-89F0-A52DF04FCBB5}" type="presOf" srcId="{75A2E47B-3F32-4C57-90EF-13BAD49678A0}" destId="{71D72EE7-D9B3-487E-8502-38F8662E90A5}" srcOrd="0" destOrd="0" presId="urn:microsoft.com/office/officeart/2018/2/layout/IconVerticalSolidList"/>
    <dgm:cxn modelId="{0399A092-0AFF-4E09-9E62-52B2092EF978}" srcId="{93E3BDF2-A029-4F6E-8CF8-ED5B2B1FC28F}" destId="{4A196654-2ED4-4C27-9ADE-9A5165BCAF35}" srcOrd="0" destOrd="0" parTransId="{FF853250-7449-4C08-9DE4-318379981D91}" sibTransId="{D2BFDBF2-CC8A-4FE2-9150-1772AE80E1DE}"/>
    <dgm:cxn modelId="{0D6FB698-F814-45C6-8165-D6F705E44A4D}" type="presOf" srcId="{A5F3097E-A7CC-4D69-8FB3-32C719C80427}" destId="{97AB97DF-A4DB-46DE-947A-1BAFEBD9F1FD}" srcOrd="0" destOrd="0" presId="urn:microsoft.com/office/officeart/2018/2/layout/IconVerticalSolidList"/>
    <dgm:cxn modelId="{00C97E9C-0BFF-421C-9D3C-3CEC4B56F550}" srcId="{B0272E2B-141A-4CA2-9AF3-F4EDFA22C066}" destId="{5830DCCA-FAAC-481A-BC39-17C5B32504A5}" srcOrd="0" destOrd="0" parTransId="{E93E6225-05F9-4BA6-826F-9584E2E8C956}" sibTransId="{A14AA7DE-E72B-4C74-83B8-50892699CC2F}"/>
    <dgm:cxn modelId="{77158FAE-352E-4408-B406-E61D175BB61E}" srcId="{75A2E47B-3F32-4C57-90EF-13BAD49678A0}" destId="{1A9FB5A5-A692-4326-8DE0-A4C597DE2047}" srcOrd="5" destOrd="0" parTransId="{9AF8280C-D845-41FA-94E0-CBA9C4D99585}" sibTransId="{BCA81E7F-0D4B-4275-A035-52F510B4579B}"/>
    <dgm:cxn modelId="{D7603BAF-1E6D-42C0-B1B4-E19A3E93BAC4}" type="presOf" srcId="{1A9FB5A5-A692-4326-8DE0-A4C597DE2047}" destId="{ECFBE34C-CCB7-4119-9AA9-44CC8ABC0278}" srcOrd="0" destOrd="0" presId="urn:microsoft.com/office/officeart/2018/2/layout/IconVerticalSolidList"/>
    <dgm:cxn modelId="{69DFE7AF-6B23-4E1F-ADC3-A087235EACD1}" srcId="{75A2E47B-3F32-4C57-90EF-13BAD49678A0}" destId="{93E3BDF2-A029-4F6E-8CF8-ED5B2B1FC28F}" srcOrd="4" destOrd="0" parTransId="{F456E42C-D340-4499-8A3D-E4A0D0AE38E1}" sibTransId="{BB4E0D1D-9897-4A16-97BB-F1E1979F6A0D}"/>
    <dgm:cxn modelId="{1A4822B3-19E9-4EDC-84D7-5E32C4EF7FCE}" srcId="{75A2E47B-3F32-4C57-90EF-13BAD49678A0}" destId="{17245AD9-D860-49AC-9A59-D5B2A945A57F}" srcOrd="0" destOrd="0" parTransId="{253D54EF-C001-415A-8605-F7A95082A255}" sibTransId="{D8189A58-A997-4EE3-A402-5F259C7B42E4}"/>
    <dgm:cxn modelId="{539B99C3-8582-4234-98E3-739DAC3599F5}" type="presOf" srcId="{B0272E2B-141A-4CA2-9AF3-F4EDFA22C066}" destId="{523BCC78-8AD1-47AE-BE21-58E1CEEC46F9}" srcOrd="0" destOrd="0" presId="urn:microsoft.com/office/officeart/2018/2/layout/IconVerticalSolidList"/>
    <dgm:cxn modelId="{5F9749C6-066C-49B1-BE05-1C329F36EF7A}" type="presOf" srcId="{1DFA7F69-0E0B-482E-873D-370294465BED}" destId="{026B11A3-291A-42B8-91DA-169966C5A402}" srcOrd="0" destOrd="0" presId="urn:microsoft.com/office/officeart/2018/2/layout/IconVerticalSolidList"/>
    <dgm:cxn modelId="{52FD4AE6-8649-40B3-817B-BDD9F2CE660A}" type="presOf" srcId="{8D4D80C5-15C8-4F18-A05F-3E2A965E904F}" destId="{B6DD13B3-F941-4034-B105-1931AAE5BE90}" srcOrd="0" destOrd="0" presId="urn:microsoft.com/office/officeart/2018/2/layout/IconVerticalSolidList"/>
    <dgm:cxn modelId="{67A2B0FB-BCE3-4873-8AA3-9535DE4BAB66}" type="presOf" srcId="{49C7C2A8-76C3-413E-9C80-7D1B20E92F41}" destId="{5AFB9B1C-ADE2-458C-9E5E-0580367550FB}" srcOrd="0" destOrd="0" presId="urn:microsoft.com/office/officeart/2018/2/layout/IconVerticalSolidList"/>
    <dgm:cxn modelId="{033689FD-81D2-4AAA-9319-E30BC6D4D8D2}" srcId="{75A2E47B-3F32-4C57-90EF-13BAD49678A0}" destId="{58C49833-F723-4E7C-B0D7-0F8F4F191E66}" srcOrd="6" destOrd="0" parTransId="{5EA9593F-B9B2-4956-A709-0F0CF9FE8700}" sibTransId="{6C2DF44F-B769-477A-8255-CB41D25923B7}"/>
    <dgm:cxn modelId="{7CA711D9-FF24-4DCB-A9D0-EA61684DED7A}" type="presParOf" srcId="{71D72EE7-D9B3-487E-8502-38F8662E90A5}" destId="{518CE5E8-0295-4E80-9A5F-DCA07AC83A6B}" srcOrd="0" destOrd="0" presId="urn:microsoft.com/office/officeart/2018/2/layout/IconVerticalSolidList"/>
    <dgm:cxn modelId="{C89E5FEA-8D22-4336-A7C7-4273EF71173C}" type="presParOf" srcId="{518CE5E8-0295-4E80-9A5F-DCA07AC83A6B}" destId="{07E91EB7-4ACA-4415-86B3-7C09E81FB6CA}" srcOrd="0" destOrd="0" presId="urn:microsoft.com/office/officeart/2018/2/layout/IconVerticalSolidList"/>
    <dgm:cxn modelId="{D2259082-CB78-4244-880A-7074E0CF72AB}" type="presParOf" srcId="{518CE5E8-0295-4E80-9A5F-DCA07AC83A6B}" destId="{5B191E5E-FF51-4FA7-8331-5880DE394EF7}" srcOrd="1" destOrd="0" presId="urn:microsoft.com/office/officeart/2018/2/layout/IconVerticalSolidList"/>
    <dgm:cxn modelId="{F7AB7491-91F3-406B-8775-D863DF855FE8}" type="presParOf" srcId="{518CE5E8-0295-4E80-9A5F-DCA07AC83A6B}" destId="{2F634C47-DB44-442A-8D58-D6C9EDA7BC88}" srcOrd="2" destOrd="0" presId="urn:microsoft.com/office/officeart/2018/2/layout/IconVerticalSolidList"/>
    <dgm:cxn modelId="{F571C8B3-F011-4FAD-8B88-9B5E37B92D18}" type="presParOf" srcId="{518CE5E8-0295-4E80-9A5F-DCA07AC83A6B}" destId="{6520CF5A-F4FF-4C51-AA7F-9CE893A3C60E}" srcOrd="3" destOrd="0" presId="urn:microsoft.com/office/officeart/2018/2/layout/IconVerticalSolidList"/>
    <dgm:cxn modelId="{EC06061C-1034-42BF-AC5F-DE6B6CC72BB2}" type="presParOf" srcId="{518CE5E8-0295-4E80-9A5F-DCA07AC83A6B}" destId="{B6DD13B3-F941-4034-B105-1931AAE5BE90}" srcOrd="4" destOrd="0" presId="urn:microsoft.com/office/officeart/2018/2/layout/IconVerticalSolidList"/>
    <dgm:cxn modelId="{C4B83590-C19F-4875-8324-AB6A743635AD}" type="presParOf" srcId="{71D72EE7-D9B3-487E-8502-38F8662E90A5}" destId="{E23EAA6C-F145-4486-9B40-3FFCD5181062}" srcOrd="1" destOrd="0" presId="urn:microsoft.com/office/officeart/2018/2/layout/IconVerticalSolidList"/>
    <dgm:cxn modelId="{711617D6-A6BE-46BF-8EF8-7B302616FC8B}" type="presParOf" srcId="{71D72EE7-D9B3-487E-8502-38F8662E90A5}" destId="{6AA8178D-FD31-4C93-AC03-851B078E57AC}" srcOrd="2" destOrd="0" presId="urn:microsoft.com/office/officeart/2018/2/layout/IconVerticalSolidList"/>
    <dgm:cxn modelId="{A2E1B671-073A-4D75-951B-908C6D0401FA}" type="presParOf" srcId="{6AA8178D-FD31-4C93-AC03-851B078E57AC}" destId="{AD185E66-D5C0-4C3F-9C45-D01BD0875890}" srcOrd="0" destOrd="0" presId="urn:microsoft.com/office/officeart/2018/2/layout/IconVerticalSolidList"/>
    <dgm:cxn modelId="{6B0F3B26-E0D7-427C-8264-C8219D9F21E4}" type="presParOf" srcId="{6AA8178D-FD31-4C93-AC03-851B078E57AC}" destId="{49989ECD-5FB6-4582-98F8-9FE7D836CE82}" srcOrd="1" destOrd="0" presId="urn:microsoft.com/office/officeart/2018/2/layout/IconVerticalSolidList"/>
    <dgm:cxn modelId="{5238421A-56A5-447F-939A-E24233CCB46D}" type="presParOf" srcId="{6AA8178D-FD31-4C93-AC03-851B078E57AC}" destId="{44831EF2-0C34-4C09-975B-9C4C0273508C}" srcOrd="2" destOrd="0" presId="urn:microsoft.com/office/officeart/2018/2/layout/IconVerticalSolidList"/>
    <dgm:cxn modelId="{F56746BD-4C7F-49AF-A1B9-9737D86BBE93}" type="presParOf" srcId="{6AA8178D-FD31-4C93-AC03-851B078E57AC}" destId="{523BCC78-8AD1-47AE-BE21-58E1CEEC46F9}" srcOrd="3" destOrd="0" presId="urn:microsoft.com/office/officeart/2018/2/layout/IconVerticalSolidList"/>
    <dgm:cxn modelId="{4DCC2D34-006C-49B1-B31B-44E8F765A11B}" type="presParOf" srcId="{6AA8178D-FD31-4C93-AC03-851B078E57AC}" destId="{E8BAE813-EC60-456D-846F-2982A8DE2624}" srcOrd="4" destOrd="0" presId="urn:microsoft.com/office/officeart/2018/2/layout/IconVerticalSolidList"/>
    <dgm:cxn modelId="{45109363-D2B0-4127-B7EE-EDAFD16910D8}" type="presParOf" srcId="{71D72EE7-D9B3-487E-8502-38F8662E90A5}" destId="{EFB36731-4A31-4897-AD15-CC91D9C880DE}" srcOrd="3" destOrd="0" presId="urn:microsoft.com/office/officeart/2018/2/layout/IconVerticalSolidList"/>
    <dgm:cxn modelId="{22FF8DF6-1425-41AF-8072-649AD6DF26AB}" type="presParOf" srcId="{71D72EE7-D9B3-487E-8502-38F8662E90A5}" destId="{04AC90CA-18B6-4D3B-AB1F-D3BE6AFCA542}" srcOrd="4" destOrd="0" presId="urn:microsoft.com/office/officeart/2018/2/layout/IconVerticalSolidList"/>
    <dgm:cxn modelId="{66E27C92-EF05-4F7C-8E3F-F3AA6EC82F15}" type="presParOf" srcId="{04AC90CA-18B6-4D3B-AB1F-D3BE6AFCA542}" destId="{09BDABC0-35B7-498A-9E4A-03398627B197}" srcOrd="0" destOrd="0" presId="urn:microsoft.com/office/officeart/2018/2/layout/IconVerticalSolidList"/>
    <dgm:cxn modelId="{B4D98B88-510F-4DE6-A6DC-B6DA1E454F35}" type="presParOf" srcId="{04AC90CA-18B6-4D3B-AB1F-D3BE6AFCA542}" destId="{8F3F140E-A76E-4A4D-9E5C-041733667098}" srcOrd="1" destOrd="0" presId="urn:microsoft.com/office/officeart/2018/2/layout/IconVerticalSolidList"/>
    <dgm:cxn modelId="{09F16E7C-1EA0-4ECD-BC5D-D7A98241A042}" type="presParOf" srcId="{04AC90CA-18B6-4D3B-AB1F-D3BE6AFCA542}" destId="{7CF84FAB-AFD0-4CF0-9612-41DA43DD2211}" srcOrd="2" destOrd="0" presId="urn:microsoft.com/office/officeart/2018/2/layout/IconVerticalSolidList"/>
    <dgm:cxn modelId="{4EF20E29-E206-4DAD-94F7-8F16B8B12A85}" type="presParOf" srcId="{04AC90CA-18B6-4D3B-AB1F-D3BE6AFCA542}" destId="{5AFB9B1C-ADE2-458C-9E5E-0580367550FB}" srcOrd="3" destOrd="0" presId="urn:microsoft.com/office/officeart/2018/2/layout/IconVerticalSolidList"/>
    <dgm:cxn modelId="{16544C0F-B05B-4180-9052-BF5469095118}" type="presParOf" srcId="{04AC90CA-18B6-4D3B-AB1F-D3BE6AFCA542}" destId="{8FE647B3-F282-4E44-9F76-826227EC4B7E}" srcOrd="4" destOrd="0" presId="urn:microsoft.com/office/officeart/2018/2/layout/IconVerticalSolidList"/>
    <dgm:cxn modelId="{941F87C3-941C-4792-9A38-BBF9B8243711}" type="presParOf" srcId="{71D72EE7-D9B3-487E-8502-38F8662E90A5}" destId="{B46698CF-2F36-471D-9F2E-C19FA08102E4}" srcOrd="5" destOrd="0" presId="urn:microsoft.com/office/officeart/2018/2/layout/IconVerticalSolidList"/>
    <dgm:cxn modelId="{C14BEE81-5E1D-4D03-A7A5-003A0E58CB72}" type="presParOf" srcId="{71D72EE7-D9B3-487E-8502-38F8662E90A5}" destId="{1F0DFC31-3489-4BA8-8D5C-9E6338E44F00}" srcOrd="6" destOrd="0" presId="urn:microsoft.com/office/officeart/2018/2/layout/IconVerticalSolidList"/>
    <dgm:cxn modelId="{5F0C3783-D427-4CF0-897A-FC951A8E27C6}" type="presParOf" srcId="{1F0DFC31-3489-4BA8-8D5C-9E6338E44F00}" destId="{E84BDFE9-1E83-4C3B-826D-2B4BE34EA164}" srcOrd="0" destOrd="0" presId="urn:microsoft.com/office/officeart/2018/2/layout/IconVerticalSolidList"/>
    <dgm:cxn modelId="{67A7937C-4ACD-40D3-8650-3026C9CB1F6D}" type="presParOf" srcId="{1F0DFC31-3489-4BA8-8D5C-9E6338E44F00}" destId="{FBC6D1CE-1CC3-4B12-B80C-E17DB70C770D}" srcOrd="1" destOrd="0" presId="urn:microsoft.com/office/officeart/2018/2/layout/IconVerticalSolidList"/>
    <dgm:cxn modelId="{A9DCB7B6-DDE3-4500-955A-2152F7A8A4D1}" type="presParOf" srcId="{1F0DFC31-3489-4BA8-8D5C-9E6338E44F00}" destId="{6958A9F1-8F36-432C-A594-1FD74780312D}" srcOrd="2" destOrd="0" presId="urn:microsoft.com/office/officeart/2018/2/layout/IconVerticalSolidList"/>
    <dgm:cxn modelId="{EFBE175A-530E-401C-8EE6-6F2CC0D2E907}" type="presParOf" srcId="{1F0DFC31-3489-4BA8-8D5C-9E6338E44F00}" destId="{6A664568-FB5A-4FE3-948F-4F9E954932F5}" srcOrd="3" destOrd="0" presId="urn:microsoft.com/office/officeart/2018/2/layout/IconVerticalSolidList"/>
    <dgm:cxn modelId="{5AFFE13E-83DF-4FB9-9AF5-3CD893AF001E}" type="presParOf" srcId="{1F0DFC31-3489-4BA8-8D5C-9E6338E44F00}" destId="{D1145DC8-9F89-4CDE-8CED-EA0B74E66A41}" srcOrd="4" destOrd="0" presId="urn:microsoft.com/office/officeart/2018/2/layout/IconVerticalSolidList"/>
    <dgm:cxn modelId="{C0FE3A47-47A2-4B7C-B1D7-5B69037B87E5}" type="presParOf" srcId="{71D72EE7-D9B3-487E-8502-38F8662E90A5}" destId="{56B45F20-C76A-42A4-8678-E3A3161091E1}" srcOrd="7" destOrd="0" presId="urn:microsoft.com/office/officeart/2018/2/layout/IconVerticalSolidList"/>
    <dgm:cxn modelId="{CA2E2F8A-1478-4F27-895D-A33B05FB0564}" type="presParOf" srcId="{71D72EE7-D9B3-487E-8502-38F8662E90A5}" destId="{7D0BABB6-06FB-4C7C-915C-67341D890191}" srcOrd="8" destOrd="0" presId="urn:microsoft.com/office/officeart/2018/2/layout/IconVerticalSolidList"/>
    <dgm:cxn modelId="{CF6DB9BC-971C-4C67-87F1-1063A017603E}" type="presParOf" srcId="{7D0BABB6-06FB-4C7C-915C-67341D890191}" destId="{9482D381-5FFD-472A-97CA-39EB76787D10}" srcOrd="0" destOrd="0" presId="urn:microsoft.com/office/officeart/2018/2/layout/IconVerticalSolidList"/>
    <dgm:cxn modelId="{C3F9C498-E093-4324-A13F-312D4F35BA27}" type="presParOf" srcId="{7D0BABB6-06FB-4C7C-915C-67341D890191}" destId="{452AAA22-A5B8-41B4-96B3-CC53F32AC574}" srcOrd="1" destOrd="0" presId="urn:microsoft.com/office/officeart/2018/2/layout/IconVerticalSolidList"/>
    <dgm:cxn modelId="{F256030A-7B70-473D-977E-382FCC7A5F06}" type="presParOf" srcId="{7D0BABB6-06FB-4C7C-915C-67341D890191}" destId="{285291D2-3FBB-4725-9297-32B1825B695F}" srcOrd="2" destOrd="0" presId="urn:microsoft.com/office/officeart/2018/2/layout/IconVerticalSolidList"/>
    <dgm:cxn modelId="{1FF75EA9-FFF1-452E-8A96-84C4AC790073}" type="presParOf" srcId="{7D0BABB6-06FB-4C7C-915C-67341D890191}" destId="{EEE2C665-107F-4036-AF57-27C359B2AAEA}" srcOrd="3" destOrd="0" presId="urn:microsoft.com/office/officeart/2018/2/layout/IconVerticalSolidList"/>
    <dgm:cxn modelId="{A89F5863-2731-40C8-A6D0-22B7FC460C38}" type="presParOf" srcId="{7D0BABB6-06FB-4C7C-915C-67341D890191}" destId="{4E66724A-3EAD-4FAE-979C-CC09B677DD93}" srcOrd="4" destOrd="0" presId="urn:microsoft.com/office/officeart/2018/2/layout/IconVerticalSolidList"/>
    <dgm:cxn modelId="{4EACEB6C-109F-43C7-8F9D-80B82EDDC9FC}" type="presParOf" srcId="{71D72EE7-D9B3-487E-8502-38F8662E90A5}" destId="{4BBCD54F-C09C-4D12-9191-7407B0B9E28F}" srcOrd="9" destOrd="0" presId="urn:microsoft.com/office/officeart/2018/2/layout/IconVerticalSolidList"/>
    <dgm:cxn modelId="{4F36AECD-14C0-41B6-8E9A-E34BAC24AC99}" type="presParOf" srcId="{71D72EE7-D9B3-487E-8502-38F8662E90A5}" destId="{64D62252-A099-48C8-955A-9172D54A4161}" srcOrd="10" destOrd="0" presId="urn:microsoft.com/office/officeart/2018/2/layout/IconVerticalSolidList"/>
    <dgm:cxn modelId="{1185AB4C-CDB6-42B0-8F06-B84F4C1E06A5}" type="presParOf" srcId="{64D62252-A099-48C8-955A-9172D54A4161}" destId="{F2DDAD23-91D7-4AE5-905A-4AEBDA66427E}" srcOrd="0" destOrd="0" presId="urn:microsoft.com/office/officeart/2018/2/layout/IconVerticalSolidList"/>
    <dgm:cxn modelId="{56900874-FCCD-4EAD-B65E-F5749E35C544}" type="presParOf" srcId="{64D62252-A099-48C8-955A-9172D54A4161}" destId="{BDDEF510-D9D5-4248-BD6C-D4838A72EB89}" srcOrd="1" destOrd="0" presId="urn:microsoft.com/office/officeart/2018/2/layout/IconVerticalSolidList"/>
    <dgm:cxn modelId="{D4732C17-0A58-4321-804F-3BEE1F9D2723}" type="presParOf" srcId="{64D62252-A099-48C8-955A-9172D54A4161}" destId="{A4DAAB7E-C3C9-4FA0-A151-6744B27DCC56}" srcOrd="2" destOrd="0" presId="urn:microsoft.com/office/officeart/2018/2/layout/IconVerticalSolidList"/>
    <dgm:cxn modelId="{2CA9FB5B-3138-456C-9638-7C1BFF79FD56}" type="presParOf" srcId="{64D62252-A099-48C8-955A-9172D54A4161}" destId="{ECFBE34C-CCB7-4119-9AA9-44CC8ABC0278}" srcOrd="3" destOrd="0" presId="urn:microsoft.com/office/officeart/2018/2/layout/IconVerticalSolidList"/>
    <dgm:cxn modelId="{001BB597-B34A-434C-8011-1F40DE790A9B}" type="presParOf" srcId="{64D62252-A099-48C8-955A-9172D54A4161}" destId="{026B11A3-291A-42B8-91DA-169966C5A402}" srcOrd="4" destOrd="0" presId="urn:microsoft.com/office/officeart/2018/2/layout/IconVerticalSolidList"/>
    <dgm:cxn modelId="{E08F5610-D8F0-493A-A683-3B7B7326723C}" type="presParOf" srcId="{71D72EE7-D9B3-487E-8502-38F8662E90A5}" destId="{33185C67-4756-4ED7-84B4-96348C8B55AD}" srcOrd="11" destOrd="0" presId="urn:microsoft.com/office/officeart/2018/2/layout/IconVerticalSolidList"/>
    <dgm:cxn modelId="{65FE36EF-3E94-437F-8CBC-B86802FD6414}" type="presParOf" srcId="{71D72EE7-D9B3-487E-8502-38F8662E90A5}" destId="{C11B6287-5CAA-429A-B923-F838130D8316}" srcOrd="12" destOrd="0" presId="urn:microsoft.com/office/officeart/2018/2/layout/IconVerticalSolidList"/>
    <dgm:cxn modelId="{4B774280-9C02-4261-A786-6C3EBECB5AA5}" type="presParOf" srcId="{C11B6287-5CAA-429A-B923-F838130D8316}" destId="{5BE38721-6C1F-4721-912A-02B6A25189DC}" srcOrd="0" destOrd="0" presId="urn:microsoft.com/office/officeart/2018/2/layout/IconVerticalSolidList"/>
    <dgm:cxn modelId="{9C9E3F56-24D7-4F49-8C06-EEC79A141F7D}" type="presParOf" srcId="{C11B6287-5CAA-429A-B923-F838130D8316}" destId="{F2AE1F8D-3A9C-448B-B946-7AF1DC2BFEED}" srcOrd="1" destOrd="0" presId="urn:microsoft.com/office/officeart/2018/2/layout/IconVerticalSolidList"/>
    <dgm:cxn modelId="{0A040D01-E9D7-4D5C-B853-5FC405947A09}" type="presParOf" srcId="{C11B6287-5CAA-429A-B923-F838130D8316}" destId="{6BA0A5D5-0933-4FCB-89A0-AD51CEC62D1B}" srcOrd="2" destOrd="0" presId="urn:microsoft.com/office/officeart/2018/2/layout/IconVerticalSolidList"/>
    <dgm:cxn modelId="{3E24703F-B5EA-4F8E-AA08-0D127195CC68}" type="presParOf" srcId="{C11B6287-5CAA-429A-B923-F838130D8316}" destId="{DE6FC6C2-D3E1-467D-88A5-15DC660DE5C1}" srcOrd="3" destOrd="0" presId="urn:microsoft.com/office/officeart/2018/2/layout/IconVerticalSolidList"/>
    <dgm:cxn modelId="{41614EF1-C6DB-4BAB-A2C5-FDB21DA6A37E}" type="presParOf" srcId="{C11B6287-5CAA-429A-B923-F838130D8316}" destId="{97AB97DF-A4DB-46DE-947A-1BAFEBD9F1FD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7E91EB7-4ACA-4415-86B3-7C09E81FB6CA}">
      <dsp:nvSpPr>
        <dsp:cNvPr id="0" name=""/>
        <dsp:cNvSpPr/>
      </dsp:nvSpPr>
      <dsp:spPr>
        <a:xfrm>
          <a:off x="-328518" y="8614"/>
          <a:ext cx="11431449" cy="65239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B191E5E-FF51-4FA7-8331-5880DE394EF7}">
      <dsp:nvSpPr>
        <dsp:cNvPr id="0" name=""/>
        <dsp:cNvSpPr/>
      </dsp:nvSpPr>
      <dsp:spPr>
        <a:xfrm>
          <a:off x="-131168" y="155403"/>
          <a:ext cx="358817" cy="35881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20CF5A-F4FF-4C51-AA7F-9CE893A3C60E}">
      <dsp:nvSpPr>
        <dsp:cNvPr id="0" name=""/>
        <dsp:cNvSpPr/>
      </dsp:nvSpPr>
      <dsp:spPr>
        <a:xfrm>
          <a:off x="424997" y="8614"/>
          <a:ext cx="5144152" cy="6523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045" tIns="69045" rIns="69045" bIns="69045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 dirty="0"/>
            <a:t>Competition</a:t>
          </a:r>
          <a:endParaRPr lang="en-US" sz="1600" kern="1200" dirty="0"/>
        </a:p>
      </dsp:txBody>
      <dsp:txXfrm>
        <a:off x="424997" y="8614"/>
        <a:ext cx="5144152" cy="652394"/>
      </dsp:txXfrm>
    </dsp:sp>
    <dsp:sp modelId="{B6DD13B3-F941-4034-B105-1931AAE5BE90}">
      <dsp:nvSpPr>
        <dsp:cNvPr id="0" name=""/>
        <dsp:cNvSpPr/>
      </dsp:nvSpPr>
      <dsp:spPr>
        <a:xfrm>
          <a:off x="4533557" y="2"/>
          <a:ext cx="6849328" cy="6523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045" tIns="69045" rIns="69045" bIns="69045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 dirty="0"/>
            <a:t>Increasing awareness in this field (marketing and advertising).</a:t>
          </a:r>
          <a:endParaRPr lang="en-US" sz="1600" kern="1200" dirty="0"/>
        </a:p>
      </dsp:txBody>
      <dsp:txXfrm>
        <a:off x="4533557" y="2"/>
        <a:ext cx="6849328" cy="652394"/>
      </dsp:txXfrm>
    </dsp:sp>
    <dsp:sp modelId="{AD185E66-D5C0-4C3F-9C45-D01BD0875890}">
      <dsp:nvSpPr>
        <dsp:cNvPr id="0" name=""/>
        <dsp:cNvSpPr/>
      </dsp:nvSpPr>
      <dsp:spPr>
        <a:xfrm>
          <a:off x="-328518" y="824107"/>
          <a:ext cx="11431449" cy="65239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9989ECD-5FB6-4582-98F8-9FE7D836CE82}">
      <dsp:nvSpPr>
        <dsp:cNvPr id="0" name=""/>
        <dsp:cNvSpPr/>
      </dsp:nvSpPr>
      <dsp:spPr>
        <a:xfrm>
          <a:off x="-131168" y="970896"/>
          <a:ext cx="358817" cy="35881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3BCC78-8AD1-47AE-BE21-58E1CEEC46F9}">
      <dsp:nvSpPr>
        <dsp:cNvPr id="0" name=""/>
        <dsp:cNvSpPr/>
      </dsp:nvSpPr>
      <dsp:spPr>
        <a:xfrm>
          <a:off x="424997" y="824107"/>
          <a:ext cx="5144152" cy="6523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045" tIns="69045" rIns="69045" bIns="69045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 dirty="0"/>
            <a:t>Lack of Resources </a:t>
          </a:r>
          <a:endParaRPr lang="en-US" sz="1600" kern="1200" dirty="0"/>
        </a:p>
      </dsp:txBody>
      <dsp:txXfrm>
        <a:off x="424997" y="824107"/>
        <a:ext cx="5144152" cy="652394"/>
      </dsp:txXfrm>
    </dsp:sp>
    <dsp:sp modelId="{E8BAE813-EC60-456D-846F-2982A8DE2624}">
      <dsp:nvSpPr>
        <dsp:cNvPr id="0" name=""/>
        <dsp:cNvSpPr/>
      </dsp:nvSpPr>
      <dsp:spPr>
        <a:xfrm>
          <a:off x="4533557" y="815496"/>
          <a:ext cx="6849328" cy="6523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045" tIns="69045" rIns="69045" bIns="69045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Promotions (mails, social media), build a solid platform on social media.</a:t>
          </a:r>
        </a:p>
      </dsp:txBody>
      <dsp:txXfrm>
        <a:off x="4533557" y="815496"/>
        <a:ext cx="6849328" cy="652394"/>
      </dsp:txXfrm>
    </dsp:sp>
    <dsp:sp modelId="{09BDABC0-35B7-498A-9E4A-03398627B197}">
      <dsp:nvSpPr>
        <dsp:cNvPr id="0" name=""/>
        <dsp:cNvSpPr/>
      </dsp:nvSpPr>
      <dsp:spPr>
        <a:xfrm>
          <a:off x="-328518" y="1639601"/>
          <a:ext cx="11431449" cy="65239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3F140E-A76E-4A4D-9E5C-041733667098}">
      <dsp:nvSpPr>
        <dsp:cNvPr id="0" name=""/>
        <dsp:cNvSpPr/>
      </dsp:nvSpPr>
      <dsp:spPr>
        <a:xfrm>
          <a:off x="-131168" y="1786389"/>
          <a:ext cx="358817" cy="35881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AFB9B1C-ADE2-458C-9E5E-0580367550FB}">
      <dsp:nvSpPr>
        <dsp:cNvPr id="0" name=""/>
        <dsp:cNvSpPr/>
      </dsp:nvSpPr>
      <dsp:spPr>
        <a:xfrm>
          <a:off x="424997" y="1639601"/>
          <a:ext cx="5144152" cy="6523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045" tIns="69045" rIns="69045" bIns="69045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 dirty="0"/>
            <a:t>Lack of Corporation Involvement</a:t>
          </a:r>
          <a:endParaRPr lang="en-US" sz="1600" kern="1200" dirty="0"/>
        </a:p>
      </dsp:txBody>
      <dsp:txXfrm>
        <a:off x="424997" y="1639601"/>
        <a:ext cx="5144152" cy="652394"/>
      </dsp:txXfrm>
    </dsp:sp>
    <dsp:sp modelId="{8FE647B3-F282-4E44-9F76-826227EC4B7E}">
      <dsp:nvSpPr>
        <dsp:cNvPr id="0" name=""/>
        <dsp:cNvSpPr/>
      </dsp:nvSpPr>
      <dsp:spPr>
        <a:xfrm>
          <a:off x="4533557" y="1630989"/>
          <a:ext cx="6849328" cy="6523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045" tIns="69045" rIns="69045" bIns="69045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 dirty="0"/>
            <a:t>Create an appealing incentive for cooperates (rewards for reaching joint goals).</a:t>
          </a:r>
          <a:endParaRPr lang="en-US" sz="1600" kern="1200" dirty="0"/>
        </a:p>
      </dsp:txBody>
      <dsp:txXfrm>
        <a:off x="4533557" y="1630989"/>
        <a:ext cx="6849328" cy="652394"/>
      </dsp:txXfrm>
    </dsp:sp>
    <dsp:sp modelId="{E84BDFE9-1E83-4C3B-826D-2B4BE34EA164}">
      <dsp:nvSpPr>
        <dsp:cNvPr id="0" name=""/>
        <dsp:cNvSpPr/>
      </dsp:nvSpPr>
      <dsp:spPr>
        <a:xfrm>
          <a:off x="-328518" y="2455094"/>
          <a:ext cx="11431449" cy="65239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BC6D1CE-1CC3-4B12-B80C-E17DB70C770D}">
      <dsp:nvSpPr>
        <dsp:cNvPr id="0" name=""/>
        <dsp:cNvSpPr/>
      </dsp:nvSpPr>
      <dsp:spPr>
        <a:xfrm>
          <a:off x="-131168" y="2601883"/>
          <a:ext cx="358817" cy="35881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A664568-FB5A-4FE3-948F-4F9E954932F5}">
      <dsp:nvSpPr>
        <dsp:cNvPr id="0" name=""/>
        <dsp:cNvSpPr/>
      </dsp:nvSpPr>
      <dsp:spPr>
        <a:xfrm>
          <a:off x="424997" y="2455094"/>
          <a:ext cx="5144152" cy="6523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045" tIns="69045" rIns="69045" bIns="69045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 dirty="0"/>
            <a:t>Keeping on Top of Regulatory Changes</a:t>
          </a:r>
          <a:endParaRPr lang="en-US" sz="1600" kern="1200" dirty="0"/>
        </a:p>
      </dsp:txBody>
      <dsp:txXfrm>
        <a:off x="424997" y="2455094"/>
        <a:ext cx="5144152" cy="652394"/>
      </dsp:txXfrm>
    </dsp:sp>
    <dsp:sp modelId="{D1145DC8-9F89-4CDE-8CED-EA0B74E66A41}">
      <dsp:nvSpPr>
        <dsp:cNvPr id="0" name=""/>
        <dsp:cNvSpPr/>
      </dsp:nvSpPr>
      <dsp:spPr>
        <a:xfrm>
          <a:off x="4533557" y="2446483"/>
          <a:ext cx="6849328" cy="6523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045" tIns="69045" rIns="69045" bIns="69045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 dirty="0"/>
            <a:t>Stay proactive to stay on top of the changes, attend regular events (conferences and online webinars).</a:t>
          </a:r>
          <a:endParaRPr lang="en-US" sz="1600" kern="1200" dirty="0"/>
        </a:p>
      </dsp:txBody>
      <dsp:txXfrm>
        <a:off x="4533557" y="2446483"/>
        <a:ext cx="6849328" cy="652394"/>
      </dsp:txXfrm>
    </dsp:sp>
    <dsp:sp modelId="{9482D381-5FFD-472A-97CA-39EB76787D10}">
      <dsp:nvSpPr>
        <dsp:cNvPr id="0" name=""/>
        <dsp:cNvSpPr/>
      </dsp:nvSpPr>
      <dsp:spPr>
        <a:xfrm>
          <a:off x="-328518" y="3270588"/>
          <a:ext cx="11431449" cy="65239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52AAA22-A5B8-41B4-96B3-CC53F32AC574}">
      <dsp:nvSpPr>
        <dsp:cNvPr id="0" name=""/>
        <dsp:cNvSpPr/>
      </dsp:nvSpPr>
      <dsp:spPr>
        <a:xfrm>
          <a:off x="-131168" y="3417376"/>
          <a:ext cx="358817" cy="358817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EE2C665-107F-4036-AF57-27C359B2AAEA}">
      <dsp:nvSpPr>
        <dsp:cNvPr id="0" name=""/>
        <dsp:cNvSpPr/>
      </dsp:nvSpPr>
      <dsp:spPr>
        <a:xfrm>
          <a:off x="424997" y="3270588"/>
          <a:ext cx="5144152" cy="6523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045" tIns="69045" rIns="69045" bIns="69045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 dirty="0"/>
            <a:t>Identifying  Suitable Fundraising Platform </a:t>
          </a:r>
          <a:endParaRPr lang="en-US" sz="1600" kern="1200" dirty="0"/>
        </a:p>
      </dsp:txBody>
      <dsp:txXfrm>
        <a:off x="424997" y="3270588"/>
        <a:ext cx="5144152" cy="652394"/>
      </dsp:txXfrm>
    </dsp:sp>
    <dsp:sp modelId="{4E66724A-3EAD-4FAE-979C-CC09B677DD93}">
      <dsp:nvSpPr>
        <dsp:cNvPr id="0" name=""/>
        <dsp:cNvSpPr/>
      </dsp:nvSpPr>
      <dsp:spPr>
        <a:xfrm>
          <a:off x="4533557" y="3261976"/>
          <a:ext cx="6849328" cy="6523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045" tIns="69045" rIns="69045" bIns="69045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 dirty="0"/>
            <a:t>Previous cases from various fundraising platforms.</a:t>
          </a:r>
          <a:endParaRPr lang="en-US" sz="1600" kern="1200" dirty="0"/>
        </a:p>
      </dsp:txBody>
      <dsp:txXfrm>
        <a:off x="4533557" y="3261976"/>
        <a:ext cx="6849328" cy="652394"/>
      </dsp:txXfrm>
    </dsp:sp>
    <dsp:sp modelId="{F2DDAD23-91D7-4AE5-905A-4AEBDA66427E}">
      <dsp:nvSpPr>
        <dsp:cNvPr id="0" name=""/>
        <dsp:cNvSpPr/>
      </dsp:nvSpPr>
      <dsp:spPr>
        <a:xfrm>
          <a:off x="-328518" y="4086081"/>
          <a:ext cx="11431449" cy="65239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DDEF510-D9D5-4248-BD6C-D4838A72EB89}">
      <dsp:nvSpPr>
        <dsp:cNvPr id="0" name=""/>
        <dsp:cNvSpPr/>
      </dsp:nvSpPr>
      <dsp:spPr>
        <a:xfrm>
          <a:off x="-131168" y="4232870"/>
          <a:ext cx="358817" cy="358817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FBE34C-CCB7-4119-9AA9-44CC8ABC0278}">
      <dsp:nvSpPr>
        <dsp:cNvPr id="0" name=""/>
        <dsp:cNvSpPr/>
      </dsp:nvSpPr>
      <dsp:spPr>
        <a:xfrm>
          <a:off x="424997" y="4086081"/>
          <a:ext cx="5144152" cy="6523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045" tIns="69045" rIns="69045" bIns="69045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 dirty="0"/>
            <a:t>Post Campaign Etiquette </a:t>
          </a:r>
          <a:endParaRPr lang="en-US" sz="1600" kern="1200" dirty="0"/>
        </a:p>
      </dsp:txBody>
      <dsp:txXfrm>
        <a:off x="424997" y="4086081"/>
        <a:ext cx="5144152" cy="652394"/>
      </dsp:txXfrm>
    </dsp:sp>
    <dsp:sp modelId="{026B11A3-291A-42B8-91DA-169966C5A402}">
      <dsp:nvSpPr>
        <dsp:cNvPr id="0" name=""/>
        <dsp:cNvSpPr/>
      </dsp:nvSpPr>
      <dsp:spPr>
        <a:xfrm>
          <a:off x="4533557" y="4077469"/>
          <a:ext cx="6849328" cy="6523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045" tIns="69045" rIns="69045" bIns="69045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/>
            <a:t>Staying connected to post campaign, providing shareholders with information, (updates, results and achievements).</a:t>
          </a:r>
          <a:endParaRPr lang="en-US" sz="1600" kern="1200"/>
        </a:p>
      </dsp:txBody>
      <dsp:txXfrm>
        <a:off x="4533557" y="4077469"/>
        <a:ext cx="6849328" cy="652394"/>
      </dsp:txXfrm>
    </dsp:sp>
    <dsp:sp modelId="{5BE38721-6C1F-4721-912A-02B6A25189DC}">
      <dsp:nvSpPr>
        <dsp:cNvPr id="0" name=""/>
        <dsp:cNvSpPr/>
      </dsp:nvSpPr>
      <dsp:spPr>
        <a:xfrm>
          <a:off x="-328518" y="4901574"/>
          <a:ext cx="11431449" cy="65239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2AE1F8D-3A9C-448B-B946-7AF1DC2BFEED}">
      <dsp:nvSpPr>
        <dsp:cNvPr id="0" name=""/>
        <dsp:cNvSpPr/>
      </dsp:nvSpPr>
      <dsp:spPr>
        <a:xfrm>
          <a:off x="-131168" y="5048363"/>
          <a:ext cx="358817" cy="358817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6FC6C2-D3E1-467D-88A5-15DC660DE5C1}">
      <dsp:nvSpPr>
        <dsp:cNvPr id="0" name=""/>
        <dsp:cNvSpPr/>
      </dsp:nvSpPr>
      <dsp:spPr>
        <a:xfrm>
          <a:off x="424997" y="4901574"/>
          <a:ext cx="5144152" cy="6523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045" tIns="69045" rIns="69045" bIns="69045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 dirty="0"/>
            <a:t>Reliable Partners </a:t>
          </a:r>
          <a:endParaRPr lang="en-US" sz="1600" kern="1200" dirty="0"/>
        </a:p>
      </dsp:txBody>
      <dsp:txXfrm>
        <a:off x="424997" y="4901574"/>
        <a:ext cx="5144152" cy="652394"/>
      </dsp:txXfrm>
    </dsp:sp>
    <dsp:sp modelId="{97AB97DF-A4DB-46DE-947A-1BAFEBD9F1FD}">
      <dsp:nvSpPr>
        <dsp:cNvPr id="0" name=""/>
        <dsp:cNvSpPr/>
      </dsp:nvSpPr>
      <dsp:spPr>
        <a:xfrm>
          <a:off x="4533557" y="4892963"/>
          <a:ext cx="6849328" cy="6523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045" tIns="69045" rIns="69045" bIns="69045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/>
            <a:t>Taking the process slowly and ensuring common goals with the partner.</a:t>
          </a:r>
          <a:endParaRPr lang="en-US" sz="1600" kern="1200"/>
        </a:p>
      </dsp:txBody>
      <dsp:txXfrm>
        <a:off x="4533557" y="4892963"/>
        <a:ext cx="6849328" cy="65239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28F96A-83AB-4595-AE48-E08F568AEAF9}" type="datetimeFigureOut">
              <a:rPr lang="en-IN" smtClean="0"/>
              <a:t>07-03-2024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B4B012-2F9D-4C7E-8DE6-A3EFAFC9FDF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24788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would not invest any money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Collabration</a:t>
            </a:r>
            <a:r>
              <a:rPr lang="en-US" dirty="0"/>
              <a:t> with different event companies , local business who have a same mindset and can help us to promote our fundraising campaign 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Collobrate</a:t>
            </a:r>
            <a:r>
              <a:rPr lang="en-US" dirty="0"/>
              <a:t> with local companies / corporate sponsor tell about fundraising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Urban </a:t>
            </a:r>
            <a:r>
              <a:rPr lang="en-US" dirty="0" err="1"/>
              <a:t>zen</a:t>
            </a:r>
            <a:r>
              <a:rPr lang="en-US" dirty="0"/>
              <a:t> would </a:t>
            </a:r>
            <a:r>
              <a:rPr lang="en-US" dirty="0" err="1"/>
              <a:t>collobrate</a:t>
            </a:r>
            <a:r>
              <a:rPr lang="en-US" dirty="0"/>
              <a:t> social media </a:t>
            </a:r>
            <a:r>
              <a:rPr lang="en-US" dirty="0" err="1"/>
              <a:t>influcencer</a:t>
            </a:r>
            <a:r>
              <a:rPr lang="en-US" dirty="0"/>
              <a:t> which can help us to promote fundraising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Virtual events would help us to raise cost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Intract</a:t>
            </a:r>
            <a:r>
              <a:rPr lang="en-US" dirty="0"/>
              <a:t> with supporter – answer there questions / comments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Event listing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Impact report- the person who already joined us the campaign we should send the report / images / videos to them that help us to build trust.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B4B012-2F9D-4C7E-8DE6-A3EFAFC9FDF7}" type="slidenum">
              <a:rPr lang="en-IN" smtClean="0"/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166220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dirty="0" err="1"/>
              <a:t>Wecasa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Target through networking with investors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Partnership with other firms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Keep investors informed about the ongoing support</a:t>
            </a:r>
          </a:p>
          <a:p>
            <a:endParaRPr lang="en-US" dirty="0"/>
          </a:p>
          <a:p>
            <a:r>
              <a:rPr lang="en-US" dirty="0"/>
              <a:t>Colonies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Through Accelerator/Incubator program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Phased approach for raising funds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Partnership with other firms</a:t>
            </a:r>
          </a:p>
          <a:p>
            <a:endParaRPr lang="en-US" dirty="0"/>
          </a:p>
          <a:p>
            <a:r>
              <a:rPr lang="en-IN" dirty="0"/>
              <a:t>La commune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speculation from funding firms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speculations from private value firms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obligation supporting, like giving corporate securities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B4B012-2F9D-4C7E-8DE6-A3EFAFC9FDF7}" type="slidenum">
              <a:rPr lang="en-IN" smtClean="0"/>
              <a:t>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376189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078FA6-23F9-947E-366D-6983A2E1BD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CB40C77-F75B-3E37-031F-9A621ECFF9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9057F6-8CFC-3F07-30F9-1AF281EBD0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80525-CE2F-4857-86DA-56F700A9F3E5}" type="datetimeFigureOut">
              <a:rPr lang="en-IN" smtClean="0"/>
              <a:t>07-03-2024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CE316D-E9C7-1A2E-72C1-E70CF16AB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9CA944-CD62-A912-B904-AC737373A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42C87-0B7D-4E22-A420-620ECA64909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437652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BE23EA-3326-05B0-30B3-E9DBF1A23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8A847D-AB21-A38A-45CE-A44075E83B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0A1070-2835-55AE-CFF9-F7988B261D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80525-CE2F-4857-86DA-56F700A9F3E5}" type="datetimeFigureOut">
              <a:rPr lang="en-IN" smtClean="0"/>
              <a:t>07-03-2024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D4961C-9205-6A92-8B01-BE9D62F5F1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E1CAD0-38AD-14AA-EFF2-CADE08A0E2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42C87-0B7D-4E22-A420-620ECA64909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548868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2EDC4E5-A7D1-F711-D209-13359AF0A9E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8C4980-6121-C05C-9CC6-CD220D5DDB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F81F07-9426-8C17-2DA6-E8696AF285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80525-CE2F-4857-86DA-56F700A9F3E5}" type="datetimeFigureOut">
              <a:rPr lang="en-IN" smtClean="0"/>
              <a:t>07-03-2024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53EA50-B2DD-893E-0E91-52BE65FCCD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D13B9E-91C5-3CEF-C456-61D8A5792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42C87-0B7D-4E22-A420-620ECA64909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15294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CCA22E-A792-CA0B-218D-10D34203F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96D8BA-0AC5-4729-3855-26F0646BA9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041F2D-A8CB-F880-9278-757C5B9BD1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80525-CE2F-4857-86DA-56F700A9F3E5}" type="datetimeFigureOut">
              <a:rPr lang="en-IN" smtClean="0"/>
              <a:t>07-03-2024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4C1E2C-3C37-96D7-A12E-5763A5AD65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6DE5A6-3D86-974B-DFC5-C161C6E38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42C87-0B7D-4E22-A420-620ECA64909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340591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E87567-65AF-A660-CEBA-074643E60B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B5B787-A156-2E3E-5FFF-56C063C0E9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C73E12-E394-E66F-3F69-A2D3AF008C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80525-CE2F-4857-86DA-56F700A9F3E5}" type="datetimeFigureOut">
              <a:rPr lang="en-IN" smtClean="0"/>
              <a:t>07-03-2024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A4B739-F743-A406-5FB2-438038BBEF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41C043-5E67-0089-F0DB-5173DBCE4B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42C87-0B7D-4E22-A420-620ECA64909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428878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C37FB5-D045-5FC8-B928-205EBE263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FEFBE6-D3C7-4FE5-DA4E-AF333D6D31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9BD240-DC22-07C1-A5D7-E32A53786E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6AFD91-53D0-9CEA-072C-E1FDE6B40D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80525-CE2F-4857-86DA-56F700A9F3E5}" type="datetimeFigureOut">
              <a:rPr lang="en-IN" smtClean="0"/>
              <a:t>07-03-2024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3D7AFB-226C-9F81-D918-F50A8179F5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103C23-2DD8-CDDC-0CA0-781060A180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42C87-0B7D-4E22-A420-620ECA64909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680600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12410-B290-9642-2DB9-416AE021C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1C9A9A-8AC3-8BC1-5897-6119898B1D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91A87B-7ECF-0A45-ED0E-5AECF6C91B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3509D8-2763-FCEE-DD76-507FC56889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CD03A2E-BFDE-B7B4-F3A0-E777844AB53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6251E5-0DBC-4D16-2553-CE486C2506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80525-CE2F-4857-86DA-56F700A9F3E5}" type="datetimeFigureOut">
              <a:rPr lang="en-IN" smtClean="0"/>
              <a:t>07-03-2024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465AA7C-B76E-6760-43CD-DD6C47F5D8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ED5FBDD-7959-A6D0-37C6-7C2241FC42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42C87-0B7D-4E22-A420-620ECA64909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849238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AA2CD0-C78A-90B3-9AAB-84DF2E85EC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AE2A77E-F8C3-55DC-BF5D-F5A07B90CE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80525-CE2F-4857-86DA-56F700A9F3E5}" type="datetimeFigureOut">
              <a:rPr lang="en-IN" smtClean="0"/>
              <a:t>07-03-2024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3C006A-6E47-44BA-32E7-BDB3D64202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1ABCC0-5CB3-6FEB-B400-1EE07FD76C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42C87-0B7D-4E22-A420-620ECA64909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539162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8111370-21DC-613C-2138-21F3A11FE4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80525-CE2F-4857-86DA-56F700A9F3E5}" type="datetimeFigureOut">
              <a:rPr lang="en-IN" smtClean="0"/>
              <a:t>07-03-2024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DB3CBF8-6591-D511-F2DF-4280944588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9B155F-A206-2F26-BF88-307E370AD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42C87-0B7D-4E22-A420-620ECA64909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167779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26727-C83C-A5C6-7644-D8222E76B3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49F56E-B885-E5E0-AE55-935BFBE22B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94D50B-7385-B33A-DA60-00B83A17F1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3B2AFC-5C9B-384F-FBFE-65ADDDC9D5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80525-CE2F-4857-86DA-56F700A9F3E5}" type="datetimeFigureOut">
              <a:rPr lang="en-IN" smtClean="0"/>
              <a:t>07-03-2024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6951A0-9481-88C5-46AF-13215715D6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67D1AF-D017-E117-240A-49402DA78C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42C87-0B7D-4E22-A420-620ECA64909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558321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77B3E3-E497-4A03-C269-B4B62EB26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7A0B1CF-17A6-B632-BD71-708AF32987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1C8DB6-096C-9F83-A431-3DE51388BD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004ED9-E85F-A04E-A8AA-3F9D7D3B46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80525-CE2F-4857-86DA-56F700A9F3E5}" type="datetimeFigureOut">
              <a:rPr lang="en-IN" smtClean="0"/>
              <a:t>07-03-2024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89154F-A872-CCA4-4A63-A2DE0B9401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1B25E8-4299-CD33-2D3F-FAFF3C9B2D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42C87-0B7D-4E22-A420-620ECA64909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365419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0923342-9B07-47A9-570B-D832FE52CE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9562AD-4B79-927F-1D7D-A98EB68A8E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97CAF7-F2C4-B2E4-F1EC-919D286004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0C80525-CE2F-4857-86DA-56F700A9F3E5}" type="datetimeFigureOut">
              <a:rPr lang="en-IN" smtClean="0"/>
              <a:t>07-03-2024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FB0C2B-47C1-38DD-7CC0-650AE151A3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AE485E-48D2-8A1E-C734-842FC42C1E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6442C87-0B7D-4E22-A420-620ECA64909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461271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ocialtables.com/blog/event-planning/fundraising-event-ideas/" TargetMode="External"/><Relationship Id="rId13" Type="http://schemas.openxmlformats.org/officeDocument/2006/relationships/image" Target="../media/image2.png"/><Relationship Id="rId3" Type="http://schemas.openxmlformats.org/officeDocument/2006/relationships/hyperlink" Target="https://beautymatter.com/articles/home-care-and-wellness-marketplace-wecasa-raises-17-7-million" TargetMode="External"/><Relationship Id="rId7" Type="http://schemas.openxmlformats.org/officeDocument/2006/relationships/hyperlink" Target="https://www.classy.org/blog/fundraising-event-ideas-raise-money-cause/" TargetMode="External"/><Relationship Id="rId12" Type="http://schemas.openxmlformats.org/officeDocument/2006/relationships/hyperlink" Target="https://weezevent.com/en-gb/" TargetMode="External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crunchbase.com/organization/wecasa" TargetMode="External"/><Relationship Id="rId11" Type="http://schemas.openxmlformats.org/officeDocument/2006/relationships/hyperlink" Target="https://pitchbook.com/profiles/company/184021-93#overview" TargetMode="External"/><Relationship Id="rId5" Type="http://schemas.openxmlformats.org/officeDocument/2006/relationships/hyperlink" Target="https://www.cbinsights.com/research/report/wework-strategy-teardown/" TargetMode="External"/><Relationship Id="rId10" Type="http://schemas.openxmlformats.org/officeDocument/2006/relationships/hyperlink" Target="https://www.kco.fr/fr/" TargetMode="External"/><Relationship Id="rId4" Type="http://schemas.openxmlformats.org/officeDocument/2006/relationships/hyperlink" Target="https://bold.org/blog/different-types-of-fundraising-events/" TargetMode="External"/><Relationship Id="rId9" Type="http://schemas.openxmlformats.org/officeDocument/2006/relationships/hyperlink" Target="https://www.onecause.com/blog/fundraising-event-ideas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5CFE194-03BD-C72A-0397-3F3EA0CFAA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570882"/>
            <a:ext cx="7326775" cy="1858118"/>
          </a:xfrm>
        </p:spPr>
        <p:txBody>
          <a:bodyPr anchor="ctr" anchorCtr="0">
            <a:normAutofit/>
          </a:bodyPr>
          <a:lstStyle/>
          <a:p>
            <a:r>
              <a:rPr lang="en-IN" b="1" dirty="0"/>
              <a:t>Urban Zen</a:t>
            </a:r>
            <a:br>
              <a:rPr lang="en-IN" dirty="0"/>
            </a:br>
            <a:r>
              <a:rPr lang="en-IN" sz="3200" dirty="0"/>
              <a:t>Social Housing for Single Parenting Families Fundraising Campaign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583C9D-CA31-04A4-0E23-BC941C11A6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922818" y="5787342"/>
            <a:ext cx="3109093" cy="96648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4">
            <a:extLst>
              <a:ext uri="{FF2B5EF4-FFF2-40B4-BE49-F238E27FC236}">
                <a16:creationId xmlns:a16="http://schemas.microsoft.com/office/drawing/2014/main" id="{A24A0B4C-92BF-4BC4-7AD6-69D61216CB40}"/>
              </a:ext>
            </a:extLst>
          </p:cNvPr>
          <p:cNvSpPr txBox="1">
            <a:spLocks/>
          </p:cNvSpPr>
          <p:nvPr/>
        </p:nvSpPr>
        <p:spPr>
          <a:xfrm>
            <a:off x="6599148" y="5990818"/>
            <a:ext cx="2323670" cy="559534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b="1" dirty="0">
                <a:latin typeface="Colonna MT" panose="04020805060202030203" pitchFamily="82" charset="0"/>
                <a:cs typeface="Dreaming Outloud Pro" panose="020F0502020204030204" pitchFamily="66" charset="0"/>
              </a:rPr>
              <a:t>Urban Zen</a:t>
            </a:r>
            <a:endParaRPr lang="en-IN" sz="3600" dirty="0">
              <a:latin typeface="Colonna MT" panose="04020805060202030203" pitchFamily="82" charset="0"/>
              <a:cs typeface="Dreaming Outloud Pro" panose="020F050202020403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62905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C5CF126-686C-1645-258C-8BFAF80FC8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DDBB197-D710-4A4F-A9CA-FD2177498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75D1CFA-2CDB-4B64-BD9F-85744E8DA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95AD0CE-3A85-79A7-6D65-FAB85355D9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490" y="70003"/>
            <a:ext cx="4977976" cy="1454051"/>
          </a:xfrm>
        </p:spPr>
        <p:txBody>
          <a:bodyPr>
            <a:normAutofit/>
          </a:bodyPr>
          <a:lstStyle/>
          <a:p>
            <a:r>
              <a:rPr lang="en-US" sz="3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Conclusion</a:t>
            </a:r>
            <a:endParaRPr lang="en-IN" sz="36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tx2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EE2C62-30FA-B3A0-7145-82246C7648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6490" y="1040661"/>
            <a:ext cx="6441817" cy="3867200"/>
          </a:xfrm>
        </p:spPr>
        <p:txBody>
          <a:bodyPr anchor="ctr">
            <a:noAutofit/>
          </a:bodyPr>
          <a:lstStyle/>
          <a:p>
            <a:r>
              <a:rPr lang="en-GB" sz="2000" dirty="0">
                <a:solidFill>
                  <a:schemeClr val="tx2"/>
                </a:solidFill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Multifaceted Approach.</a:t>
            </a:r>
          </a:p>
          <a:p>
            <a:r>
              <a:rPr lang="en-GB" sz="2000" dirty="0">
                <a:solidFill>
                  <a:schemeClr val="tx2"/>
                </a:solidFill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Embracing diverse strategies (online platform, collaborations with Event organisers and investors).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5EE5136-01F1-466C-962D-BA9B4C6757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369897" y="0"/>
            <a:ext cx="5822103" cy="6685267"/>
            <a:chOff x="6357228" y="0"/>
            <a:chExt cx="5822103" cy="6685267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11D3AD4-AF9B-4EB5-8C7B-C45D173B4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57228" y="0"/>
              <a:ext cx="5822102" cy="6685267"/>
            </a:xfrm>
            <a:custGeom>
              <a:avLst/>
              <a:gdLst>
                <a:gd name="connsiteX0" fmla="*/ 2605444 w 5822102"/>
                <a:gd name="connsiteY0" fmla="*/ 0 h 6685267"/>
                <a:gd name="connsiteX1" fmla="*/ 4757391 w 5822102"/>
                <a:gd name="connsiteY1" fmla="*/ 0 h 6685267"/>
                <a:gd name="connsiteX2" fmla="*/ 4913680 w 5822102"/>
                <a:gd name="connsiteY2" fmla="*/ 56274 h 6685267"/>
                <a:gd name="connsiteX3" fmla="*/ 5376238 w 5822102"/>
                <a:gd name="connsiteY3" fmla="*/ 282027 h 6685267"/>
                <a:gd name="connsiteX4" fmla="*/ 5658024 w 5822102"/>
                <a:gd name="connsiteY4" fmla="*/ 471014 h 6685267"/>
                <a:gd name="connsiteX5" fmla="*/ 5822102 w 5822102"/>
                <a:gd name="connsiteY5" fmla="*/ 609109 h 6685267"/>
                <a:gd name="connsiteX6" fmla="*/ 5822102 w 5822102"/>
                <a:gd name="connsiteY6" fmla="*/ 760697 h 6685267"/>
                <a:gd name="connsiteX7" fmla="*/ 5707785 w 5822102"/>
                <a:gd name="connsiteY7" fmla="*/ 666601 h 6685267"/>
                <a:gd name="connsiteX8" fmla="*/ 5577306 w 5822102"/>
                <a:gd name="connsiteY8" fmla="*/ 571666 h 6685267"/>
                <a:gd name="connsiteX9" fmla="*/ 5298630 w 5822102"/>
                <a:gd name="connsiteY9" fmla="*/ 407449 h 6685267"/>
                <a:gd name="connsiteX10" fmla="*/ 4690768 w 5822102"/>
                <a:gd name="connsiteY10" fmla="*/ 184979 h 6685267"/>
                <a:gd name="connsiteX11" fmla="*/ 4048577 w 5822102"/>
                <a:gd name="connsiteY11" fmla="*/ 99280 h 6685267"/>
                <a:gd name="connsiteX12" fmla="*/ 3405404 w 5822102"/>
                <a:gd name="connsiteY12" fmla="*/ 131937 h 6685267"/>
                <a:gd name="connsiteX13" fmla="*/ 3089702 w 5822102"/>
                <a:gd name="connsiteY13" fmla="*/ 190190 h 6685267"/>
                <a:gd name="connsiteX14" fmla="*/ 2780132 w 5822102"/>
                <a:gd name="connsiteY14" fmla="*/ 273457 h 6685267"/>
                <a:gd name="connsiteX15" fmla="*/ 2478040 w 5822102"/>
                <a:gd name="connsiteY15" fmla="*/ 379654 h 6685267"/>
                <a:gd name="connsiteX16" fmla="*/ 2184897 w 5822102"/>
                <a:gd name="connsiteY16" fmla="*/ 507972 h 6685267"/>
                <a:gd name="connsiteX17" fmla="*/ 1629141 w 5822102"/>
                <a:gd name="connsiteY17" fmla="*/ 823205 h 6685267"/>
                <a:gd name="connsiteX18" fmla="*/ 1497711 w 5822102"/>
                <a:gd name="connsiteY18" fmla="*/ 914000 h 6685267"/>
                <a:gd name="connsiteX19" fmla="*/ 1433099 w 5822102"/>
                <a:gd name="connsiteY19" fmla="*/ 960903 h 6685267"/>
                <a:gd name="connsiteX20" fmla="*/ 1369346 w 5822102"/>
                <a:gd name="connsiteY20" fmla="*/ 1008963 h 6685267"/>
                <a:gd name="connsiteX21" fmla="*/ 1123406 w 5822102"/>
                <a:gd name="connsiteY21" fmla="*/ 1212905 h 6685267"/>
                <a:gd name="connsiteX22" fmla="*/ 684367 w 5822102"/>
                <a:gd name="connsiteY22" fmla="*/ 1675564 h 6685267"/>
                <a:gd name="connsiteX23" fmla="*/ 497153 w 5822102"/>
                <a:gd name="connsiteY23" fmla="*/ 1933588 h 6685267"/>
                <a:gd name="connsiteX24" fmla="*/ 337770 w 5822102"/>
                <a:gd name="connsiteY24" fmla="*/ 2208983 h 6685267"/>
                <a:gd name="connsiteX25" fmla="*/ 302461 w 5822102"/>
                <a:gd name="connsiteY25" fmla="*/ 2280207 h 6685267"/>
                <a:gd name="connsiteX26" fmla="*/ 285296 w 5822102"/>
                <a:gd name="connsiteY26" fmla="*/ 2316107 h 6685267"/>
                <a:gd name="connsiteX27" fmla="*/ 268991 w 5822102"/>
                <a:gd name="connsiteY27" fmla="*/ 2352355 h 6685267"/>
                <a:gd name="connsiteX28" fmla="*/ 237849 w 5822102"/>
                <a:gd name="connsiteY28" fmla="*/ 2425432 h 6685267"/>
                <a:gd name="connsiteX29" fmla="*/ 208670 w 5822102"/>
                <a:gd name="connsiteY29" fmla="*/ 2499319 h 6685267"/>
                <a:gd name="connsiteX30" fmla="*/ 113775 w 5822102"/>
                <a:gd name="connsiteY30" fmla="*/ 2801929 h 6685267"/>
                <a:gd name="connsiteX31" fmla="*/ 36781 w 5822102"/>
                <a:gd name="connsiteY31" fmla="*/ 3428922 h 6685267"/>
                <a:gd name="connsiteX32" fmla="*/ 69148 w 5822102"/>
                <a:gd name="connsiteY32" fmla="*/ 3741955 h 6685267"/>
                <a:gd name="connsiteX33" fmla="*/ 167966 w 5822102"/>
                <a:gd name="connsiteY33" fmla="*/ 4041323 h 6685267"/>
                <a:gd name="connsiteX34" fmla="*/ 202049 w 5822102"/>
                <a:gd name="connsiteY34" fmla="*/ 4112894 h 6685267"/>
                <a:gd name="connsiteX35" fmla="*/ 239933 w 5822102"/>
                <a:gd name="connsiteY35" fmla="*/ 4182843 h 6685267"/>
                <a:gd name="connsiteX36" fmla="*/ 323916 w 5822102"/>
                <a:gd name="connsiteY36" fmla="*/ 4318456 h 6685267"/>
                <a:gd name="connsiteX37" fmla="*/ 416604 w 5822102"/>
                <a:gd name="connsiteY37" fmla="*/ 4449436 h 6685267"/>
                <a:gd name="connsiteX38" fmla="*/ 515911 w 5822102"/>
                <a:gd name="connsiteY38" fmla="*/ 4576711 h 6685267"/>
                <a:gd name="connsiteX39" fmla="*/ 722619 w 5822102"/>
                <a:gd name="connsiteY39" fmla="*/ 4828482 h 6685267"/>
                <a:gd name="connsiteX40" fmla="*/ 825972 w 5822102"/>
                <a:gd name="connsiteY40" fmla="*/ 4956104 h 6685267"/>
                <a:gd name="connsiteX41" fmla="*/ 926506 w 5822102"/>
                <a:gd name="connsiteY41" fmla="*/ 5085347 h 6685267"/>
                <a:gd name="connsiteX42" fmla="*/ 1027040 w 5822102"/>
                <a:gd name="connsiteY42" fmla="*/ 5210191 h 6685267"/>
                <a:gd name="connsiteX43" fmla="*/ 1132110 w 5822102"/>
                <a:gd name="connsiteY43" fmla="*/ 5330748 h 6685267"/>
                <a:gd name="connsiteX44" fmla="*/ 1354880 w 5822102"/>
                <a:gd name="connsiteY44" fmla="*/ 5558083 h 6685267"/>
                <a:gd name="connsiteX45" fmla="*/ 1855220 w 5822102"/>
                <a:gd name="connsiteY45" fmla="*/ 5937591 h 6685267"/>
                <a:gd name="connsiteX46" fmla="*/ 2131810 w 5822102"/>
                <a:gd name="connsiteY46" fmla="*/ 6080268 h 6685267"/>
                <a:gd name="connsiteX47" fmla="*/ 2423726 w 5822102"/>
                <a:gd name="connsiteY47" fmla="*/ 6188087 h 6685267"/>
                <a:gd name="connsiteX48" fmla="*/ 2727780 w 5822102"/>
                <a:gd name="connsiteY48" fmla="*/ 6262552 h 6685267"/>
                <a:gd name="connsiteX49" fmla="*/ 3041276 w 5822102"/>
                <a:gd name="connsiteY49" fmla="*/ 6304245 h 6685267"/>
                <a:gd name="connsiteX50" fmla="*/ 3360532 w 5822102"/>
                <a:gd name="connsiteY50" fmla="*/ 6317331 h 6685267"/>
                <a:gd name="connsiteX51" fmla="*/ 3439855 w 5822102"/>
                <a:gd name="connsiteY51" fmla="*/ 6316751 h 6685267"/>
                <a:gd name="connsiteX52" fmla="*/ 3478721 w 5822102"/>
                <a:gd name="connsiteY52" fmla="*/ 6315826 h 6685267"/>
                <a:gd name="connsiteX53" fmla="*/ 3517463 w 5822102"/>
                <a:gd name="connsiteY53" fmla="*/ 6313971 h 6685267"/>
                <a:gd name="connsiteX54" fmla="*/ 3671452 w 5822102"/>
                <a:gd name="connsiteY54" fmla="*/ 6301233 h 6685267"/>
                <a:gd name="connsiteX55" fmla="*/ 4265460 w 5822102"/>
                <a:gd name="connsiteY55" fmla="*/ 6149638 h 6685267"/>
                <a:gd name="connsiteX56" fmla="*/ 4546587 w 5822102"/>
                <a:gd name="connsiteY56" fmla="*/ 6018079 h 6685267"/>
                <a:gd name="connsiteX57" fmla="*/ 4818030 w 5822102"/>
                <a:gd name="connsiteY57" fmla="*/ 5858029 h 6685267"/>
                <a:gd name="connsiteX58" fmla="*/ 5081870 w 5822102"/>
                <a:gd name="connsiteY58" fmla="*/ 5676903 h 6685267"/>
                <a:gd name="connsiteX59" fmla="*/ 5212073 w 5822102"/>
                <a:gd name="connsiteY59" fmla="*/ 5581013 h 6685267"/>
                <a:gd name="connsiteX60" fmla="*/ 5343625 w 5822102"/>
                <a:gd name="connsiteY60" fmla="*/ 5481533 h 6685267"/>
                <a:gd name="connsiteX61" fmla="*/ 5610378 w 5822102"/>
                <a:gd name="connsiteY61" fmla="*/ 5284425 h 6685267"/>
                <a:gd name="connsiteX62" fmla="*/ 5822102 w 5822102"/>
                <a:gd name="connsiteY62" fmla="*/ 5126414 h 6685267"/>
                <a:gd name="connsiteX63" fmla="*/ 5822102 w 5822102"/>
                <a:gd name="connsiteY63" fmla="*/ 5556641 h 6685267"/>
                <a:gd name="connsiteX64" fmla="*/ 5576325 w 5822102"/>
                <a:gd name="connsiteY64" fmla="*/ 5749979 h 6685267"/>
                <a:gd name="connsiteX65" fmla="*/ 5447715 w 5822102"/>
                <a:gd name="connsiteY65" fmla="*/ 5852818 h 6685267"/>
                <a:gd name="connsiteX66" fmla="*/ 5315059 w 5822102"/>
                <a:gd name="connsiteY66" fmla="*/ 5956236 h 6685267"/>
                <a:gd name="connsiteX67" fmla="*/ 5038468 w 5822102"/>
                <a:gd name="connsiteY67" fmla="*/ 6155776 h 6685267"/>
                <a:gd name="connsiteX68" fmla="*/ 4741892 w 5822102"/>
                <a:gd name="connsiteY68" fmla="*/ 6338292 h 6685267"/>
                <a:gd name="connsiteX69" fmla="*/ 4420920 w 5822102"/>
                <a:gd name="connsiteY69" fmla="*/ 6492203 h 6685267"/>
                <a:gd name="connsiteX70" fmla="*/ 3717672 w 5822102"/>
                <a:gd name="connsiteY70" fmla="*/ 6670434 h 6685267"/>
                <a:gd name="connsiteX71" fmla="*/ 3535853 w 5822102"/>
                <a:gd name="connsiteY71" fmla="*/ 6683289 h 6685267"/>
                <a:gd name="connsiteX72" fmla="*/ 3490367 w 5822102"/>
                <a:gd name="connsiteY72" fmla="*/ 6684910 h 6685267"/>
                <a:gd name="connsiteX73" fmla="*/ 3445005 w 5822102"/>
                <a:gd name="connsiteY73" fmla="*/ 6685142 h 6685267"/>
                <a:gd name="connsiteX74" fmla="*/ 3355872 w 5822102"/>
                <a:gd name="connsiteY74" fmla="*/ 6684100 h 6685267"/>
                <a:gd name="connsiteX75" fmla="*/ 3179203 w 5822102"/>
                <a:gd name="connsiteY75" fmla="*/ 6677150 h 6685267"/>
                <a:gd name="connsiteX76" fmla="*/ 3002410 w 5822102"/>
                <a:gd name="connsiteY76" fmla="*/ 6661169 h 6685267"/>
                <a:gd name="connsiteX77" fmla="*/ 2650296 w 5822102"/>
                <a:gd name="connsiteY77" fmla="*/ 6604191 h 6685267"/>
                <a:gd name="connsiteX78" fmla="*/ 2306028 w 5822102"/>
                <a:gd name="connsiteY78" fmla="*/ 6505869 h 6685267"/>
                <a:gd name="connsiteX79" fmla="*/ 1978803 w 5822102"/>
                <a:gd name="connsiteY79" fmla="*/ 6363307 h 6685267"/>
                <a:gd name="connsiteX80" fmla="*/ 1678428 w 5822102"/>
                <a:gd name="connsiteY80" fmla="*/ 6177779 h 6685267"/>
                <a:gd name="connsiteX81" fmla="*/ 1175880 w 5822102"/>
                <a:gd name="connsiteY81" fmla="*/ 5710373 h 6685267"/>
                <a:gd name="connsiteX82" fmla="*/ 971502 w 5822102"/>
                <a:gd name="connsiteY82" fmla="*/ 5445399 h 6685267"/>
                <a:gd name="connsiteX83" fmla="*/ 790909 w 5822102"/>
                <a:gd name="connsiteY83" fmla="*/ 5169078 h 6685267"/>
                <a:gd name="connsiteX84" fmla="*/ 706680 w 5822102"/>
                <a:gd name="connsiteY84" fmla="*/ 5031959 h 6685267"/>
                <a:gd name="connsiteX85" fmla="*/ 619143 w 5822102"/>
                <a:gd name="connsiteY85" fmla="*/ 4897157 h 6685267"/>
                <a:gd name="connsiteX86" fmla="*/ 436465 w 5822102"/>
                <a:gd name="connsiteY86" fmla="*/ 4628710 h 6685267"/>
                <a:gd name="connsiteX87" fmla="*/ 347088 w 5822102"/>
                <a:gd name="connsiteY87" fmla="*/ 4492171 h 6685267"/>
                <a:gd name="connsiteX88" fmla="*/ 262001 w 5822102"/>
                <a:gd name="connsiteY88" fmla="*/ 4352619 h 6685267"/>
                <a:gd name="connsiteX89" fmla="*/ 118679 w 5822102"/>
                <a:gd name="connsiteY89" fmla="*/ 4059853 h 6685267"/>
                <a:gd name="connsiteX90" fmla="*/ 28322 w 5822102"/>
                <a:gd name="connsiteY90" fmla="*/ 3749136 h 6685267"/>
                <a:gd name="connsiteX91" fmla="*/ 0 w 5822102"/>
                <a:gd name="connsiteY91" fmla="*/ 3428922 h 6685267"/>
                <a:gd name="connsiteX92" fmla="*/ 253052 w 5822102"/>
                <a:gd name="connsiteY92" fmla="*/ 2174356 h 6685267"/>
                <a:gd name="connsiteX93" fmla="*/ 389141 w 5822102"/>
                <a:gd name="connsiteY93" fmla="*/ 1877652 h 6685267"/>
                <a:gd name="connsiteX94" fmla="*/ 552079 w 5822102"/>
                <a:gd name="connsiteY94" fmla="*/ 1591834 h 6685267"/>
                <a:gd name="connsiteX95" fmla="*/ 954950 w 5822102"/>
                <a:gd name="connsiteY95" fmla="*/ 1061773 h 6685267"/>
                <a:gd name="connsiteX96" fmla="*/ 1192922 w 5822102"/>
                <a:gd name="connsiteY96" fmla="*/ 822626 h 6685267"/>
                <a:gd name="connsiteX97" fmla="*/ 1255939 w 5822102"/>
                <a:gd name="connsiteY97" fmla="*/ 765880 h 6685267"/>
                <a:gd name="connsiteX98" fmla="*/ 1320183 w 5822102"/>
                <a:gd name="connsiteY98" fmla="*/ 710291 h 6685267"/>
                <a:gd name="connsiteX99" fmla="*/ 1452961 w 5822102"/>
                <a:gd name="connsiteY99" fmla="*/ 603514 h 6685267"/>
                <a:gd name="connsiteX100" fmla="*/ 2033360 w 5822102"/>
                <a:gd name="connsiteY100" fmla="*/ 235818 h 6685267"/>
                <a:gd name="connsiteX101" fmla="*/ 2512513 w 5822102"/>
                <a:gd name="connsiteY101" fmla="*/ 30012 h 6685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5822102" h="6685267">
                  <a:moveTo>
                    <a:pt x="2605444" y="0"/>
                  </a:moveTo>
                  <a:lnTo>
                    <a:pt x="4757391" y="0"/>
                  </a:lnTo>
                  <a:lnTo>
                    <a:pt x="4913680" y="56274"/>
                  </a:lnTo>
                  <a:cubicBezTo>
                    <a:pt x="5074659" y="119278"/>
                    <a:pt x="5229483" y="195083"/>
                    <a:pt x="5376238" y="282027"/>
                  </a:cubicBezTo>
                  <a:cubicBezTo>
                    <a:pt x="5474014" y="340105"/>
                    <a:pt x="5568080" y="403280"/>
                    <a:pt x="5658024" y="471014"/>
                  </a:cubicBezTo>
                  <a:lnTo>
                    <a:pt x="5822102" y="609109"/>
                  </a:lnTo>
                  <a:lnTo>
                    <a:pt x="5822102" y="760697"/>
                  </a:lnTo>
                  <a:lnTo>
                    <a:pt x="5707785" y="666601"/>
                  </a:lnTo>
                  <a:cubicBezTo>
                    <a:pt x="5665273" y="633682"/>
                    <a:pt x="5621749" y="602008"/>
                    <a:pt x="5577306" y="571666"/>
                  </a:cubicBezTo>
                  <a:cubicBezTo>
                    <a:pt x="5487929" y="511562"/>
                    <a:pt x="5395118" y="456089"/>
                    <a:pt x="5298630" y="407449"/>
                  </a:cubicBezTo>
                  <a:cubicBezTo>
                    <a:pt x="5106266" y="309010"/>
                    <a:pt x="4901153" y="235355"/>
                    <a:pt x="4690768" y="184979"/>
                  </a:cubicBezTo>
                  <a:cubicBezTo>
                    <a:pt x="4480382" y="134486"/>
                    <a:pt x="4264724" y="106807"/>
                    <a:pt x="4048577" y="99280"/>
                  </a:cubicBezTo>
                  <a:cubicBezTo>
                    <a:pt x="3832182" y="90709"/>
                    <a:pt x="3617997" y="102290"/>
                    <a:pt x="3405404" y="131937"/>
                  </a:cubicBezTo>
                  <a:cubicBezTo>
                    <a:pt x="3299353" y="147340"/>
                    <a:pt x="3193915" y="166449"/>
                    <a:pt x="3089702" y="190190"/>
                  </a:cubicBezTo>
                  <a:cubicBezTo>
                    <a:pt x="2985491" y="214278"/>
                    <a:pt x="2882137" y="241725"/>
                    <a:pt x="2780132" y="273457"/>
                  </a:cubicBezTo>
                  <a:cubicBezTo>
                    <a:pt x="2678126" y="305073"/>
                    <a:pt x="2577348" y="340510"/>
                    <a:pt x="2478040" y="379654"/>
                  </a:cubicBezTo>
                  <a:cubicBezTo>
                    <a:pt x="2378854" y="418914"/>
                    <a:pt x="2281017" y="461763"/>
                    <a:pt x="2184897" y="507972"/>
                  </a:cubicBezTo>
                  <a:cubicBezTo>
                    <a:pt x="1992657" y="600271"/>
                    <a:pt x="1806791" y="705542"/>
                    <a:pt x="1629141" y="823205"/>
                  </a:cubicBezTo>
                  <a:cubicBezTo>
                    <a:pt x="1584882" y="852736"/>
                    <a:pt x="1540745" y="882731"/>
                    <a:pt x="1497711" y="914000"/>
                  </a:cubicBezTo>
                  <a:cubicBezTo>
                    <a:pt x="1475888" y="929286"/>
                    <a:pt x="1454555" y="945153"/>
                    <a:pt x="1433099" y="960903"/>
                  </a:cubicBezTo>
                  <a:cubicBezTo>
                    <a:pt x="1411521" y="976537"/>
                    <a:pt x="1390311" y="992634"/>
                    <a:pt x="1369346" y="1008963"/>
                  </a:cubicBezTo>
                  <a:cubicBezTo>
                    <a:pt x="1285119" y="1074165"/>
                    <a:pt x="1202730" y="1141797"/>
                    <a:pt x="1123406" y="1212905"/>
                  </a:cubicBezTo>
                  <a:cubicBezTo>
                    <a:pt x="964391" y="1354656"/>
                    <a:pt x="816900" y="1509261"/>
                    <a:pt x="684367" y="1675564"/>
                  </a:cubicBezTo>
                  <a:cubicBezTo>
                    <a:pt x="618161" y="1758716"/>
                    <a:pt x="555512" y="1844763"/>
                    <a:pt x="497153" y="1933588"/>
                  </a:cubicBezTo>
                  <a:cubicBezTo>
                    <a:pt x="439775" y="2022877"/>
                    <a:pt x="385584" y="2114367"/>
                    <a:pt x="337770" y="2208983"/>
                  </a:cubicBezTo>
                  <a:cubicBezTo>
                    <a:pt x="325388" y="2232493"/>
                    <a:pt x="313862" y="2256349"/>
                    <a:pt x="302461" y="2280207"/>
                  </a:cubicBezTo>
                  <a:lnTo>
                    <a:pt x="285296" y="2316107"/>
                  </a:lnTo>
                  <a:lnTo>
                    <a:pt x="268991" y="2352355"/>
                  </a:lnTo>
                  <a:cubicBezTo>
                    <a:pt x="258324" y="2376560"/>
                    <a:pt x="247535" y="2400764"/>
                    <a:pt x="237849" y="2425432"/>
                  </a:cubicBezTo>
                  <a:cubicBezTo>
                    <a:pt x="228163" y="2450099"/>
                    <a:pt x="217498" y="2474419"/>
                    <a:pt x="208670" y="2499319"/>
                  </a:cubicBezTo>
                  <a:cubicBezTo>
                    <a:pt x="170909" y="2598219"/>
                    <a:pt x="138908" y="2699206"/>
                    <a:pt x="113775" y="2801929"/>
                  </a:cubicBezTo>
                  <a:cubicBezTo>
                    <a:pt x="62773" y="3006911"/>
                    <a:pt x="36659" y="3217917"/>
                    <a:pt x="36781" y="3428922"/>
                  </a:cubicBezTo>
                  <a:cubicBezTo>
                    <a:pt x="37394" y="3534078"/>
                    <a:pt x="47816" y="3639001"/>
                    <a:pt x="69148" y="3741955"/>
                  </a:cubicBezTo>
                  <a:cubicBezTo>
                    <a:pt x="91585" y="3844679"/>
                    <a:pt x="124074" y="3945202"/>
                    <a:pt x="167966" y="4041323"/>
                  </a:cubicBezTo>
                  <a:cubicBezTo>
                    <a:pt x="178387" y="4065528"/>
                    <a:pt x="190525" y="4089153"/>
                    <a:pt x="202049" y="4112894"/>
                  </a:cubicBezTo>
                  <a:cubicBezTo>
                    <a:pt x="214555" y="4136288"/>
                    <a:pt x="226447" y="4159912"/>
                    <a:pt x="239933" y="4182843"/>
                  </a:cubicBezTo>
                  <a:cubicBezTo>
                    <a:pt x="265680" y="4229167"/>
                    <a:pt x="294368" y="4274101"/>
                    <a:pt x="323916" y="4318456"/>
                  </a:cubicBezTo>
                  <a:cubicBezTo>
                    <a:pt x="353341" y="4362927"/>
                    <a:pt x="384849" y="4406240"/>
                    <a:pt x="416604" y="4449436"/>
                  </a:cubicBezTo>
                  <a:cubicBezTo>
                    <a:pt x="448847" y="4492286"/>
                    <a:pt x="482319" y="4534557"/>
                    <a:pt x="515911" y="4576711"/>
                  </a:cubicBezTo>
                  <a:cubicBezTo>
                    <a:pt x="583219" y="4661137"/>
                    <a:pt x="653594" y="4743825"/>
                    <a:pt x="722619" y="4828482"/>
                  </a:cubicBezTo>
                  <a:cubicBezTo>
                    <a:pt x="757315" y="4870637"/>
                    <a:pt x="791889" y="4913138"/>
                    <a:pt x="825972" y="4956104"/>
                  </a:cubicBezTo>
                  <a:cubicBezTo>
                    <a:pt x="859934" y="4998722"/>
                    <a:pt x="893649" y="5044004"/>
                    <a:pt x="926506" y="5085347"/>
                  </a:cubicBezTo>
                  <a:cubicBezTo>
                    <a:pt x="959119" y="5127734"/>
                    <a:pt x="993324" y="5168847"/>
                    <a:pt x="1027040" y="5210191"/>
                  </a:cubicBezTo>
                  <a:cubicBezTo>
                    <a:pt x="1061737" y="5250840"/>
                    <a:pt x="1096188" y="5291488"/>
                    <a:pt x="1132110" y="5330748"/>
                  </a:cubicBezTo>
                  <a:cubicBezTo>
                    <a:pt x="1203465" y="5409731"/>
                    <a:pt x="1277639" y="5485818"/>
                    <a:pt x="1354880" y="5558083"/>
                  </a:cubicBezTo>
                  <a:cubicBezTo>
                    <a:pt x="1509603" y="5702266"/>
                    <a:pt x="1676588" y="5830930"/>
                    <a:pt x="1855220" y="5937591"/>
                  </a:cubicBezTo>
                  <a:cubicBezTo>
                    <a:pt x="1944720" y="5990632"/>
                    <a:pt x="2036549" y="6039272"/>
                    <a:pt x="2131810" y="6080268"/>
                  </a:cubicBezTo>
                  <a:cubicBezTo>
                    <a:pt x="2226460" y="6122423"/>
                    <a:pt x="2324173" y="6157977"/>
                    <a:pt x="2423726" y="6188087"/>
                  </a:cubicBezTo>
                  <a:cubicBezTo>
                    <a:pt x="2523280" y="6218313"/>
                    <a:pt x="2624794" y="6242749"/>
                    <a:pt x="2727780" y="6262552"/>
                  </a:cubicBezTo>
                  <a:cubicBezTo>
                    <a:pt x="2830890" y="6282008"/>
                    <a:pt x="2935714" y="6295326"/>
                    <a:pt x="3041276" y="6304245"/>
                  </a:cubicBezTo>
                  <a:cubicBezTo>
                    <a:pt x="3146836" y="6313277"/>
                    <a:pt x="3253499" y="6317215"/>
                    <a:pt x="3360532" y="6317331"/>
                  </a:cubicBezTo>
                  <a:cubicBezTo>
                    <a:pt x="3387259" y="6317331"/>
                    <a:pt x="3414354" y="6317794"/>
                    <a:pt x="3439855" y="6316751"/>
                  </a:cubicBezTo>
                  <a:lnTo>
                    <a:pt x="3478721" y="6315826"/>
                  </a:lnTo>
                  <a:lnTo>
                    <a:pt x="3517463" y="6313971"/>
                  </a:lnTo>
                  <a:cubicBezTo>
                    <a:pt x="3569078" y="6311772"/>
                    <a:pt x="3620449" y="6306907"/>
                    <a:pt x="3671452" y="6301233"/>
                  </a:cubicBezTo>
                  <a:cubicBezTo>
                    <a:pt x="3875707" y="6277608"/>
                    <a:pt x="4074445" y="6225841"/>
                    <a:pt x="4265460" y="6149638"/>
                  </a:cubicBezTo>
                  <a:cubicBezTo>
                    <a:pt x="4361212" y="6111884"/>
                    <a:pt x="4454636" y="6067065"/>
                    <a:pt x="4546587" y="6018079"/>
                  </a:cubicBezTo>
                  <a:cubicBezTo>
                    <a:pt x="4638662" y="5969322"/>
                    <a:pt x="4729020" y="5915240"/>
                    <a:pt x="4818030" y="5858029"/>
                  </a:cubicBezTo>
                  <a:cubicBezTo>
                    <a:pt x="4907038" y="5800703"/>
                    <a:pt x="4994577" y="5739672"/>
                    <a:pt x="5081870" y="5676903"/>
                  </a:cubicBezTo>
                  <a:cubicBezTo>
                    <a:pt x="5125392" y="5645519"/>
                    <a:pt x="5168794" y="5613324"/>
                    <a:pt x="5212073" y="5581013"/>
                  </a:cubicBezTo>
                  <a:lnTo>
                    <a:pt x="5343625" y="5481533"/>
                  </a:lnTo>
                  <a:cubicBezTo>
                    <a:pt x="5432696" y="5414768"/>
                    <a:pt x="5521951" y="5349452"/>
                    <a:pt x="5610378" y="5284425"/>
                  </a:cubicBezTo>
                  <a:lnTo>
                    <a:pt x="5822102" y="5126414"/>
                  </a:lnTo>
                  <a:lnTo>
                    <a:pt x="5822102" y="5556641"/>
                  </a:lnTo>
                  <a:lnTo>
                    <a:pt x="5576325" y="5749979"/>
                  </a:lnTo>
                  <a:lnTo>
                    <a:pt x="5447715" y="5852818"/>
                  </a:lnTo>
                  <a:cubicBezTo>
                    <a:pt x="5403945" y="5887445"/>
                    <a:pt x="5359932" y="5922073"/>
                    <a:pt x="5315059" y="5956236"/>
                  </a:cubicBezTo>
                  <a:cubicBezTo>
                    <a:pt x="5225682" y="6024680"/>
                    <a:pt x="5133976" y="6091734"/>
                    <a:pt x="5038468" y="6155776"/>
                  </a:cubicBezTo>
                  <a:cubicBezTo>
                    <a:pt x="4943084" y="6219703"/>
                    <a:pt x="4845002" y="6281777"/>
                    <a:pt x="4741892" y="6338292"/>
                  </a:cubicBezTo>
                  <a:cubicBezTo>
                    <a:pt x="4638784" y="6394692"/>
                    <a:pt x="4532120" y="6447038"/>
                    <a:pt x="4420920" y="6492203"/>
                  </a:cubicBezTo>
                  <a:cubicBezTo>
                    <a:pt x="4199255" y="6583693"/>
                    <a:pt x="3959813" y="6644840"/>
                    <a:pt x="3717672" y="6670434"/>
                  </a:cubicBezTo>
                  <a:cubicBezTo>
                    <a:pt x="3657106" y="6676456"/>
                    <a:pt x="3596419" y="6681321"/>
                    <a:pt x="3535853" y="6683289"/>
                  </a:cubicBezTo>
                  <a:lnTo>
                    <a:pt x="3490367" y="6684910"/>
                  </a:lnTo>
                  <a:lnTo>
                    <a:pt x="3445005" y="6685142"/>
                  </a:lnTo>
                  <a:cubicBezTo>
                    <a:pt x="3414354" y="6685605"/>
                    <a:pt x="3385297" y="6684679"/>
                    <a:pt x="3355872" y="6684100"/>
                  </a:cubicBezTo>
                  <a:cubicBezTo>
                    <a:pt x="3297146" y="6683405"/>
                    <a:pt x="3238052" y="6680047"/>
                    <a:pt x="3179203" y="6677150"/>
                  </a:cubicBezTo>
                  <a:cubicBezTo>
                    <a:pt x="3120232" y="6672519"/>
                    <a:pt x="3061259" y="6668233"/>
                    <a:pt x="3002410" y="6661169"/>
                  </a:cubicBezTo>
                  <a:cubicBezTo>
                    <a:pt x="2884589" y="6647851"/>
                    <a:pt x="2766891" y="6629669"/>
                    <a:pt x="2650296" y="6604191"/>
                  </a:cubicBezTo>
                  <a:cubicBezTo>
                    <a:pt x="2533702" y="6578713"/>
                    <a:pt x="2418456" y="6545938"/>
                    <a:pt x="2306028" y="6505869"/>
                  </a:cubicBezTo>
                  <a:cubicBezTo>
                    <a:pt x="2193602" y="6465683"/>
                    <a:pt x="2084118" y="6417738"/>
                    <a:pt x="1978803" y="6363307"/>
                  </a:cubicBezTo>
                  <a:cubicBezTo>
                    <a:pt x="1873855" y="6308066"/>
                    <a:pt x="1773077" y="6246340"/>
                    <a:pt x="1678428" y="6177779"/>
                  </a:cubicBezTo>
                  <a:cubicBezTo>
                    <a:pt x="1488393" y="6041356"/>
                    <a:pt x="1321900" y="5881423"/>
                    <a:pt x="1175880" y="5710373"/>
                  </a:cubicBezTo>
                  <a:cubicBezTo>
                    <a:pt x="1103177" y="5624441"/>
                    <a:pt x="1035501" y="5535732"/>
                    <a:pt x="971502" y="5445399"/>
                  </a:cubicBezTo>
                  <a:cubicBezTo>
                    <a:pt x="907380" y="5355069"/>
                    <a:pt x="847550" y="5262768"/>
                    <a:pt x="790909" y="5169078"/>
                  </a:cubicBezTo>
                  <a:cubicBezTo>
                    <a:pt x="761974" y="5121712"/>
                    <a:pt x="735492" y="5077357"/>
                    <a:pt x="706680" y="5031959"/>
                  </a:cubicBezTo>
                  <a:cubicBezTo>
                    <a:pt x="678114" y="4986910"/>
                    <a:pt x="649058" y="4941860"/>
                    <a:pt x="619143" y="4897157"/>
                  </a:cubicBezTo>
                  <a:lnTo>
                    <a:pt x="436465" y="4628710"/>
                  </a:lnTo>
                  <a:cubicBezTo>
                    <a:pt x="406182" y="4583544"/>
                    <a:pt x="376267" y="4538147"/>
                    <a:pt x="347088" y="4492171"/>
                  </a:cubicBezTo>
                  <a:cubicBezTo>
                    <a:pt x="317908" y="4446194"/>
                    <a:pt x="288974" y="4400102"/>
                    <a:pt x="262001" y="4352619"/>
                  </a:cubicBezTo>
                  <a:cubicBezTo>
                    <a:pt x="207934" y="4258119"/>
                    <a:pt x="158280" y="4160840"/>
                    <a:pt x="118679" y="4059853"/>
                  </a:cubicBezTo>
                  <a:cubicBezTo>
                    <a:pt x="78343" y="3959214"/>
                    <a:pt x="48429" y="3854870"/>
                    <a:pt x="28322" y="3749136"/>
                  </a:cubicBezTo>
                  <a:cubicBezTo>
                    <a:pt x="9073" y="3643402"/>
                    <a:pt x="0" y="3536046"/>
                    <a:pt x="0" y="3428922"/>
                  </a:cubicBezTo>
                  <a:cubicBezTo>
                    <a:pt x="1594" y="3001816"/>
                    <a:pt x="89010" y="2575868"/>
                    <a:pt x="253052" y="2174356"/>
                  </a:cubicBezTo>
                  <a:cubicBezTo>
                    <a:pt x="294246" y="2074066"/>
                    <a:pt x="338873" y="1974700"/>
                    <a:pt x="389141" y="1877652"/>
                  </a:cubicBezTo>
                  <a:cubicBezTo>
                    <a:pt x="438672" y="1780256"/>
                    <a:pt x="493230" y="1684945"/>
                    <a:pt x="552079" y="1591834"/>
                  </a:cubicBezTo>
                  <a:cubicBezTo>
                    <a:pt x="669900" y="1405728"/>
                    <a:pt x="804394" y="1227729"/>
                    <a:pt x="954950" y="1061773"/>
                  </a:cubicBezTo>
                  <a:cubicBezTo>
                    <a:pt x="1030597" y="979085"/>
                    <a:pt x="1109552" y="898829"/>
                    <a:pt x="1192922" y="822626"/>
                  </a:cubicBezTo>
                  <a:cubicBezTo>
                    <a:pt x="1213642" y="803402"/>
                    <a:pt x="1234483" y="784409"/>
                    <a:pt x="1255939" y="765880"/>
                  </a:cubicBezTo>
                  <a:cubicBezTo>
                    <a:pt x="1277273" y="747234"/>
                    <a:pt x="1298237" y="728241"/>
                    <a:pt x="1320183" y="710291"/>
                  </a:cubicBezTo>
                  <a:cubicBezTo>
                    <a:pt x="1363585" y="673811"/>
                    <a:pt x="1408088" y="638489"/>
                    <a:pt x="1452961" y="603514"/>
                  </a:cubicBezTo>
                  <a:cubicBezTo>
                    <a:pt x="1633310" y="464543"/>
                    <a:pt x="1828125" y="341437"/>
                    <a:pt x="2033360" y="235818"/>
                  </a:cubicBezTo>
                  <a:cubicBezTo>
                    <a:pt x="2187242" y="156561"/>
                    <a:pt x="2347554" y="87597"/>
                    <a:pt x="2512513" y="3001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5102EBE-A80F-4CFF-B1DD-941EF9728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04998" y="98659"/>
              <a:ext cx="5774333" cy="6315453"/>
            </a:xfrm>
            <a:custGeom>
              <a:avLst/>
              <a:gdLst>
                <a:gd name="connsiteX0" fmla="*/ 3707237 w 5774333"/>
                <a:gd name="connsiteY0" fmla="*/ 1489 h 6315453"/>
                <a:gd name="connsiteX1" fmla="*/ 4037665 w 5774333"/>
                <a:gd name="connsiteY1" fmla="*/ 6121 h 6315453"/>
                <a:gd name="connsiteX2" fmla="*/ 4692239 w 5774333"/>
                <a:gd name="connsiteY2" fmla="*/ 102128 h 6315453"/>
                <a:gd name="connsiteX3" fmla="*/ 5315059 w 5774333"/>
                <a:gd name="connsiteY3" fmla="*/ 324945 h 6315453"/>
                <a:gd name="connsiteX4" fmla="*/ 5738325 w 5774333"/>
                <a:gd name="connsiteY4" fmla="*/ 578286 h 6315453"/>
                <a:gd name="connsiteX5" fmla="*/ 5774333 w 5774333"/>
                <a:gd name="connsiteY5" fmla="*/ 606551 h 6315453"/>
                <a:gd name="connsiteX6" fmla="*/ 5774333 w 5774333"/>
                <a:gd name="connsiteY6" fmla="*/ 975490 h 6315453"/>
                <a:gd name="connsiteX7" fmla="*/ 5676001 w 5774333"/>
                <a:gd name="connsiteY7" fmla="*/ 889749 h 6315453"/>
                <a:gd name="connsiteX8" fmla="*/ 5177132 w 5774333"/>
                <a:gd name="connsiteY8" fmla="*/ 581926 h 6315453"/>
                <a:gd name="connsiteX9" fmla="*/ 4615735 w 5774333"/>
                <a:gd name="connsiteY9" fmla="*/ 388640 h 6315453"/>
                <a:gd name="connsiteX10" fmla="*/ 4020010 w 5774333"/>
                <a:gd name="connsiteY10" fmla="*/ 308500 h 6315453"/>
                <a:gd name="connsiteX11" fmla="*/ 3416315 w 5774333"/>
                <a:gd name="connsiteY11" fmla="*/ 328882 h 6315453"/>
                <a:gd name="connsiteX12" fmla="*/ 2823779 w 5774333"/>
                <a:gd name="connsiteY12" fmla="*/ 446545 h 6315453"/>
                <a:gd name="connsiteX13" fmla="*/ 2256987 w 5774333"/>
                <a:gd name="connsiteY13" fmla="*/ 651296 h 6315453"/>
                <a:gd name="connsiteX14" fmla="*/ 1244169 w 5774333"/>
                <a:gd name="connsiteY14" fmla="*/ 1280374 h 6315453"/>
                <a:gd name="connsiteX15" fmla="*/ 830141 w 5774333"/>
                <a:gd name="connsiteY15" fmla="*/ 1700184 h 6315453"/>
                <a:gd name="connsiteX16" fmla="*/ 502792 w 5774333"/>
                <a:gd name="connsiteY16" fmla="*/ 2182300 h 6315453"/>
                <a:gd name="connsiteX17" fmla="*/ 280637 w 5774333"/>
                <a:gd name="connsiteY17" fmla="*/ 2715256 h 6315453"/>
                <a:gd name="connsiteX18" fmla="*/ 199843 w 5774333"/>
                <a:gd name="connsiteY18" fmla="*/ 3283418 h 6315453"/>
                <a:gd name="connsiteX19" fmla="*/ 233926 w 5774333"/>
                <a:gd name="connsiteY19" fmla="*/ 3561593 h 6315453"/>
                <a:gd name="connsiteX20" fmla="*/ 334582 w 5774333"/>
                <a:gd name="connsiteY20" fmla="*/ 3821816 h 6315453"/>
                <a:gd name="connsiteX21" fmla="*/ 404834 w 5774333"/>
                <a:gd name="connsiteY21" fmla="*/ 3944343 h 6315453"/>
                <a:gd name="connsiteX22" fmla="*/ 485506 w 5774333"/>
                <a:gd name="connsiteY22" fmla="*/ 4062932 h 6315453"/>
                <a:gd name="connsiteX23" fmla="*/ 671861 w 5774333"/>
                <a:gd name="connsiteY23" fmla="*/ 4292120 h 6315453"/>
                <a:gd name="connsiteX24" fmla="*/ 873542 w 5774333"/>
                <a:gd name="connsiteY24" fmla="*/ 4523044 h 6315453"/>
                <a:gd name="connsiteX25" fmla="*/ 973831 w 5774333"/>
                <a:gd name="connsiteY25" fmla="*/ 4643601 h 6315453"/>
                <a:gd name="connsiteX26" fmla="*/ 1022014 w 5774333"/>
                <a:gd name="connsiteY26" fmla="*/ 4702780 h 6315453"/>
                <a:gd name="connsiteX27" fmla="*/ 1069215 w 5774333"/>
                <a:gd name="connsiteY27" fmla="*/ 4759411 h 6315453"/>
                <a:gd name="connsiteX28" fmla="*/ 1474784 w 5774333"/>
                <a:gd name="connsiteY28" fmla="*/ 5177948 h 6315453"/>
                <a:gd name="connsiteX29" fmla="*/ 1690442 w 5774333"/>
                <a:gd name="connsiteY29" fmla="*/ 5366255 h 6315453"/>
                <a:gd name="connsiteX30" fmla="*/ 1916276 w 5774333"/>
                <a:gd name="connsiteY30" fmla="*/ 5539852 h 6315453"/>
                <a:gd name="connsiteX31" fmla="*/ 2420784 w 5774333"/>
                <a:gd name="connsiteY31" fmla="*/ 5814437 h 6315453"/>
                <a:gd name="connsiteX32" fmla="*/ 2703015 w 5774333"/>
                <a:gd name="connsiteY32" fmla="*/ 5892029 h 6315453"/>
                <a:gd name="connsiteX33" fmla="*/ 2775350 w 5774333"/>
                <a:gd name="connsiteY33" fmla="*/ 5905695 h 6315453"/>
                <a:gd name="connsiteX34" fmla="*/ 2848299 w 5774333"/>
                <a:gd name="connsiteY34" fmla="*/ 5917161 h 6315453"/>
                <a:gd name="connsiteX35" fmla="*/ 2995544 w 5774333"/>
                <a:gd name="connsiteY35" fmla="*/ 5933605 h 6315453"/>
                <a:gd name="connsiteX36" fmla="*/ 3069596 w 5774333"/>
                <a:gd name="connsiteY36" fmla="*/ 5938933 h 6315453"/>
                <a:gd name="connsiteX37" fmla="*/ 3143894 w 5774333"/>
                <a:gd name="connsiteY37" fmla="*/ 5942639 h 6315453"/>
                <a:gd name="connsiteX38" fmla="*/ 3218436 w 5774333"/>
                <a:gd name="connsiteY38" fmla="*/ 5944260 h 6315453"/>
                <a:gd name="connsiteX39" fmla="*/ 3293101 w 5774333"/>
                <a:gd name="connsiteY39" fmla="*/ 5943913 h 6315453"/>
                <a:gd name="connsiteX40" fmla="*/ 3330494 w 5774333"/>
                <a:gd name="connsiteY40" fmla="*/ 5943565 h 6315453"/>
                <a:gd name="connsiteX41" fmla="*/ 3366540 w 5774333"/>
                <a:gd name="connsiteY41" fmla="*/ 5942059 h 6315453"/>
                <a:gd name="connsiteX42" fmla="*/ 3402462 w 5774333"/>
                <a:gd name="connsiteY42" fmla="*/ 5940323 h 6315453"/>
                <a:gd name="connsiteX43" fmla="*/ 3438262 w 5774333"/>
                <a:gd name="connsiteY43" fmla="*/ 5937543 h 6315453"/>
                <a:gd name="connsiteX44" fmla="*/ 3580236 w 5774333"/>
                <a:gd name="connsiteY44" fmla="*/ 5920982 h 6315453"/>
                <a:gd name="connsiteX45" fmla="*/ 4121034 w 5774333"/>
                <a:gd name="connsiteY45" fmla="*/ 5753290 h 6315453"/>
                <a:gd name="connsiteX46" fmla="*/ 4620639 w 5774333"/>
                <a:gd name="connsiteY46" fmla="*/ 5459364 h 6315453"/>
                <a:gd name="connsiteX47" fmla="*/ 4741771 w 5774333"/>
                <a:gd name="connsiteY47" fmla="*/ 5372971 h 6315453"/>
                <a:gd name="connsiteX48" fmla="*/ 4862901 w 5774333"/>
                <a:gd name="connsiteY48" fmla="*/ 5283682 h 6315453"/>
                <a:gd name="connsiteX49" fmla="*/ 5108229 w 5774333"/>
                <a:gd name="connsiteY49" fmla="*/ 5098386 h 6315453"/>
                <a:gd name="connsiteX50" fmla="*/ 5612493 w 5774333"/>
                <a:gd name="connsiteY50" fmla="*/ 4739724 h 6315453"/>
                <a:gd name="connsiteX51" fmla="*/ 5774333 w 5774333"/>
                <a:gd name="connsiteY51" fmla="*/ 4623488 h 6315453"/>
                <a:gd name="connsiteX52" fmla="*/ 5774333 w 5774333"/>
                <a:gd name="connsiteY52" fmla="*/ 5232926 h 6315453"/>
                <a:gd name="connsiteX53" fmla="*/ 5676492 w 5774333"/>
                <a:gd name="connsiteY53" fmla="*/ 5306859 h 6315453"/>
                <a:gd name="connsiteX54" fmla="*/ 5426260 w 5774333"/>
                <a:gd name="connsiteY54" fmla="*/ 5486233 h 6315453"/>
                <a:gd name="connsiteX55" fmla="*/ 5300225 w 5774333"/>
                <a:gd name="connsiteY55" fmla="*/ 5576217 h 6315453"/>
                <a:gd name="connsiteX56" fmla="*/ 5170757 w 5774333"/>
                <a:gd name="connsiteY56" fmla="*/ 5666780 h 6315453"/>
                <a:gd name="connsiteX57" fmla="*/ 5038100 w 5774333"/>
                <a:gd name="connsiteY57" fmla="*/ 5756185 h 6315453"/>
                <a:gd name="connsiteX58" fmla="*/ 4901276 w 5774333"/>
                <a:gd name="connsiteY58" fmla="*/ 5843043 h 6315453"/>
                <a:gd name="connsiteX59" fmla="*/ 4614019 w 5774333"/>
                <a:gd name="connsiteY59" fmla="*/ 6006103 h 6315453"/>
                <a:gd name="connsiteX60" fmla="*/ 4305061 w 5774333"/>
                <a:gd name="connsiteY60" fmla="*/ 6144726 h 6315453"/>
                <a:gd name="connsiteX61" fmla="*/ 3632710 w 5774333"/>
                <a:gd name="connsiteY61" fmla="*/ 6304196 h 6315453"/>
                <a:gd name="connsiteX62" fmla="*/ 3459594 w 5774333"/>
                <a:gd name="connsiteY62" fmla="*/ 6314504 h 6315453"/>
                <a:gd name="connsiteX63" fmla="*/ 3416315 w 5774333"/>
                <a:gd name="connsiteY63" fmla="*/ 6315429 h 6315453"/>
                <a:gd name="connsiteX64" fmla="*/ 3373159 w 5774333"/>
                <a:gd name="connsiteY64" fmla="*/ 6315198 h 6315453"/>
                <a:gd name="connsiteX65" fmla="*/ 3330127 w 5774333"/>
                <a:gd name="connsiteY65" fmla="*/ 6314735 h 6315453"/>
                <a:gd name="connsiteX66" fmla="*/ 3288320 w 5774333"/>
                <a:gd name="connsiteY66" fmla="*/ 6313230 h 6315453"/>
                <a:gd name="connsiteX67" fmla="*/ 2954350 w 5774333"/>
                <a:gd name="connsiteY67" fmla="*/ 6288098 h 6315453"/>
                <a:gd name="connsiteX68" fmla="*/ 2622466 w 5774333"/>
                <a:gd name="connsiteY68" fmla="*/ 6232742 h 6315453"/>
                <a:gd name="connsiteX69" fmla="*/ 2296466 w 5774333"/>
                <a:gd name="connsiteY69" fmla="*/ 6146001 h 6315453"/>
                <a:gd name="connsiteX70" fmla="*/ 1672419 w 5774333"/>
                <a:gd name="connsiteY70" fmla="*/ 5885197 h 6315453"/>
                <a:gd name="connsiteX71" fmla="*/ 1146578 w 5774333"/>
                <a:gd name="connsiteY71" fmla="*/ 5479168 h 6315453"/>
                <a:gd name="connsiteX72" fmla="*/ 933372 w 5774333"/>
                <a:gd name="connsiteY72" fmla="*/ 5234810 h 6315453"/>
                <a:gd name="connsiteX73" fmla="*/ 747140 w 5774333"/>
                <a:gd name="connsiteY73" fmla="*/ 4976091 h 6315453"/>
                <a:gd name="connsiteX74" fmla="*/ 703616 w 5774333"/>
                <a:gd name="connsiteY74" fmla="*/ 4910196 h 6315453"/>
                <a:gd name="connsiteX75" fmla="*/ 662053 w 5774333"/>
                <a:gd name="connsiteY75" fmla="*/ 4846269 h 6315453"/>
                <a:gd name="connsiteX76" fmla="*/ 580033 w 5774333"/>
                <a:gd name="connsiteY76" fmla="*/ 4722352 h 6315453"/>
                <a:gd name="connsiteX77" fmla="*/ 410105 w 5774333"/>
                <a:gd name="connsiteY77" fmla="*/ 4469193 h 6315453"/>
                <a:gd name="connsiteX78" fmla="*/ 244224 w 5774333"/>
                <a:gd name="connsiteY78" fmla="*/ 4201556 h 6315453"/>
                <a:gd name="connsiteX79" fmla="*/ 169437 w 5774333"/>
                <a:gd name="connsiteY79" fmla="*/ 4059690 h 6315453"/>
                <a:gd name="connsiteX80" fmla="*/ 105929 w 5774333"/>
                <a:gd name="connsiteY80" fmla="*/ 3911221 h 6315453"/>
                <a:gd name="connsiteX81" fmla="*/ 57256 w 5774333"/>
                <a:gd name="connsiteY81" fmla="*/ 3757195 h 6315453"/>
                <a:gd name="connsiteX82" fmla="*/ 39111 w 5774333"/>
                <a:gd name="connsiteY82" fmla="*/ 3678677 h 6315453"/>
                <a:gd name="connsiteX83" fmla="*/ 31142 w 5774333"/>
                <a:gd name="connsiteY83" fmla="*/ 3639300 h 6315453"/>
                <a:gd name="connsiteX84" fmla="*/ 24521 w 5774333"/>
                <a:gd name="connsiteY84" fmla="*/ 3599809 h 6315453"/>
                <a:gd name="connsiteX85" fmla="*/ 0 w 5774333"/>
                <a:gd name="connsiteY85" fmla="*/ 3283418 h 6315453"/>
                <a:gd name="connsiteX86" fmla="*/ 68045 w 5774333"/>
                <a:gd name="connsiteY86" fmla="*/ 2666963 h 6315453"/>
                <a:gd name="connsiteX87" fmla="*/ 272546 w 5774333"/>
                <a:gd name="connsiteY87" fmla="*/ 2076334 h 6315453"/>
                <a:gd name="connsiteX88" fmla="*/ 1039300 w 5774333"/>
                <a:gd name="connsiteY88" fmla="*/ 1073307 h 6315453"/>
                <a:gd name="connsiteX89" fmla="*/ 1547733 w 5774333"/>
                <a:gd name="connsiteY89" fmla="*/ 680365 h 6315453"/>
                <a:gd name="connsiteX90" fmla="*/ 2115995 w 5774333"/>
                <a:gd name="connsiteY90" fmla="*/ 368373 h 6315453"/>
                <a:gd name="connsiteX91" fmla="*/ 3377451 w 5774333"/>
                <a:gd name="connsiteY91" fmla="*/ 24304 h 6315453"/>
                <a:gd name="connsiteX92" fmla="*/ 3707237 w 5774333"/>
                <a:gd name="connsiteY92" fmla="*/ 1489 h 6315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5774333" h="6315453">
                  <a:moveTo>
                    <a:pt x="3707237" y="1489"/>
                  </a:moveTo>
                  <a:cubicBezTo>
                    <a:pt x="3817502" y="-1522"/>
                    <a:pt x="3927875" y="41"/>
                    <a:pt x="4037665" y="6121"/>
                  </a:cubicBezTo>
                  <a:cubicBezTo>
                    <a:pt x="4257614" y="18745"/>
                    <a:pt x="4477439" y="49665"/>
                    <a:pt x="4692239" y="102128"/>
                  </a:cubicBezTo>
                  <a:cubicBezTo>
                    <a:pt x="4907039" y="154474"/>
                    <a:pt x="5116811" y="228592"/>
                    <a:pt x="5315059" y="324945"/>
                  </a:cubicBezTo>
                  <a:cubicBezTo>
                    <a:pt x="5463562" y="397211"/>
                    <a:pt x="5606133" y="481527"/>
                    <a:pt x="5738325" y="578286"/>
                  </a:cubicBezTo>
                  <a:lnTo>
                    <a:pt x="5774333" y="606551"/>
                  </a:lnTo>
                  <a:lnTo>
                    <a:pt x="5774333" y="975490"/>
                  </a:lnTo>
                  <a:lnTo>
                    <a:pt x="5676001" y="889749"/>
                  </a:lnTo>
                  <a:cubicBezTo>
                    <a:pt x="5522381" y="769886"/>
                    <a:pt x="5355519" y="665657"/>
                    <a:pt x="5177132" y="581926"/>
                  </a:cubicBezTo>
                  <a:cubicBezTo>
                    <a:pt x="4998867" y="497965"/>
                    <a:pt x="4810183" y="433574"/>
                    <a:pt x="4615735" y="388640"/>
                  </a:cubicBezTo>
                  <a:cubicBezTo>
                    <a:pt x="4421289" y="343591"/>
                    <a:pt x="4221446" y="317649"/>
                    <a:pt x="4020010" y="308500"/>
                  </a:cubicBezTo>
                  <a:cubicBezTo>
                    <a:pt x="3818207" y="298887"/>
                    <a:pt x="3616649" y="305257"/>
                    <a:pt x="3416315" y="328882"/>
                  </a:cubicBezTo>
                  <a:cubicBezTo>
                    <a:pt x="3216106" y="352623"/>
                    <a:pt x="3017736" y="392346"/>
                    <a:pt x="2823779" y="446545"/>
                  </a:cubicBezTo>
                  <a:cubicBezTo>
                    <a:pt x="2629699" y="500513"/>
                    <a:pt x="2440401" y="570345"/>
                    <a:pt x="2256987" y="651296"/>
                  </a:cubicBezTo>
                  <a:cubicBezTo>
                    <a:pt x="1889058" y="811461"/>
                    <a:pt x="1545527" y="1023856"/>
                    <a:pt x="1244169" y="1280374"/>
                  </a:cubicBezTo>
                  <a:cubicBezTo>
                    <a:pt x="1093982" y="1409039"/>
                    <a:pt x="954828" y="1549400"/>
                    <a:pt x="830141" y="1700184"/>
                  </a:cubicBezTo>
                  <a:cubicBezTo>
                    <a:pt x="705209" y="1850736"/>
                    <a:pt x="594989" y="2012176"/>
                    <a:pt x="502792" y="2182300"/>
                  </a:cubicBezTo>
                  <a:cubicBezTo>
                    <a:pt x="410595" y="2352308"/>
                    <a:pt x="333847" y="2530307"/>
                    <a:pt x="280637" y="2715256"/>
                  </a:cubicBezTo>
                  <a:cubicBezTo>
                    <a:pt x="227306" y="2899741"/>
                    <a:pt x="199719" y="3091521"/>
                    <a:pt x="199843" y="3283418"/>
                  </a:cubicBezTo>
                  <a:cubicBezTo>
                    <a:pt x="200946" y="3377687"/>
                    <a:pt x="210754" y="3471261"/>
                    <a:pt x="233926" y="3561593"/>
                  </a:cubicBezTo>
                  <a:cubicBezTo>
                    <a:pt x="256730" y="3652040"/>
                    <a:pt x="292162" y="3738550"/>
                    <a:pt x="334582" y="3821816"/>
                  </a:cubicBezTo>
                  <a:cubicBezTo>
                    <a:pt x="356038" y="3863392"/>
                    <a:pt x="379823" y="3904157"/>
                    <a:pt x="404834" y="3944343"/>
                  </a:cubicBezTo>
                  <a:cubicBezTo>
                    <a:pt x="430212" y="3984413"/>
                    <a:pt x="457308" y="4023905"/>
                    <a:pt x="485506" y="4062932"/>
                  </a:cubicBezTo>
                  <a:cubicBezTo>
                    <a:pt x="542639" y="4140757"/>
                    <a:pt x="606146" y="4216265"/>
                    <a:pt x="671861" y="4292120"/>
                  </a:cubicBezTo>
                  <a:cubicBezTo>
                    <a:pt x="737576" y="4368091"/>
                    <a:pt x="806234" y="4444062"/>
                    <a:pt x="873542" y="4523044"/>
                  </a:cubicBezTo>
                  <a:cubicBezTo>
                    <a:pt x="907258" y="4562419"/>
                    <a:pt x="940606" y="4602721"/>
                    <a:pt x="973831" y="4643601"/>
                  </a:cubicBezTo>
                  <a:lnTo>
                    <a:pt x="1022014" y="4702780"/>
                  </a:lnTo>
                  <a:cubicBezTo>
                    <a:pt x="1037829" y="4721658"/>
                    <a:pt x="1052910" y="4740998"/>
                    <a:pt x="1069215" y="4759411"/>
                  </a:cubicBezTo>
                  <a:cubicBezTo>
                    <a:pt x="1196477" y="4909269"/>
                    <a:pt x="1334527" y="5047199"/>
                    <a:pt x="1474784" y="5177948"/>
                  </a:cubicBezTo>
                  <a:cubicBezTo>
                    <a:pt x="1545281" y="5243033"/>
                    <a:pt x="1617003" y="5305917"/>
                    <a:pt x="1690442" y="5366255"/>
                  </a:cubicBezTo>
                  <a:cubicBezTo>
                    <a:pt x="1763881" y="5426591"/>
                    <a:pt x="1838668" y="5484959"/>
                    <a:pt x="1916276" y="5539852"/>
                  </a:cubicBezTo>
                  <a:cubicBezTo>
                    <a:pt x="2070877" y="5649872"/>
                    <a:pt x="2237617" y="5748194"/>
                    <a:pt x="2420784" y="5814437"/>
                  </a:cubicBezTo>
                  <a:cubicBezTo>
                    <a:pt x="2512124" y="5847559"/>
                    <a:pt x="2606773" y="5872921"/>
                    <a:pt x="2703015" y="5892029"/>
                  </a:cubicBezTo>
                  <a:cubicBezTo>
                    <a:pt x="2727168" y="5896546"/>
                    <a:pt x="2751075" y="5901758"/>
                    <a:pt x="2775350" y="5905695"/>
                  </a:cubicBezTo>
                  <a:lnTo>
                    <a:pt x="2848299" y="5917161"/>
                  </a:lnTo>
                  <a:cubicBezTo>
                    <a:pt x="2897218" y="5923298"/>
                    <a:pt x="2946136" y="5929784"/>
                    <a:pt x="2995544" y="5933605"/>
                  </a:cubicBezTo>
                  <a:cubicBezTo>
                    <a:pt x="3020188" y="5935806"/>
                    <a:pt x="3044831" y="5937891"/>
                    <a:pt x="3069596" y="5938933"/>
                  </a:cubicBezTo>
                  <a:cubicBezTo>
                    <a:pt x="3094362" y="5940090"/>
                    <a:pt x="3119005" y="5941943"/>
                    <a:pt x="3143894" y="5942639"/>
                  </a:cubicBezTo>
                  <a:lnTo>
                    <a:pt x="3218436" y="5944260"/>
                  </a:lnTo>
                  <a:cubicBezTo>
                    <a:pt x="3243201" y="5944838"/>
                    <a:pt x="3268212" y="5944029"/>
                    <a:pt x="3293101" y="5943913"/>
                  </a:cubicBezTo>
                  <a:lnTo>
                    <a:pt x="3330494" y="5943565"/>
                  </a:lnTo>
                  <a:cubicBezTo>
                    <a:pt x="3342632" y="5943218"/>
                    <a:pt x="3354524" y="5942523"/>
                    <a:pt x="3366540" y="5942059"/>
                  </a:cubicBezTo>
                  <a:cubicBezTo>
                    <a:pt x="3378554" y="5941480"/>
                    <a:pt x="3390570" y="5941134"/>
                    <a:pt x="3402462" y="5940323"/>
                  </a:cubicBezTo>
                  <a:lnTo>
                    <a:pt x="3438262" y="5937543"/>
                  </a:lnTo>
                  <a:cubicBezTo>
                    <a:pt x="3485954" y="5933953"/>
                    <a:pt x="3533279" y="5927931"/>
                    <a:pt x="3580236" y="5920982"/>
                  </a:cubicBezTo>
                  <a:cubicBezTo>
                    <a:pt x="3768185" y="5891567"/>
                    <a:pt x="3948901" y="5834010"/>
                    <a:pt x="4121034" y="5753290"/>
                  </a:cubicBezTo>
                  <a:cubicBezTo>
                    <a:pt x="4293782" y="5673497"/>
                    <a:pt x="4458191" y="5571353"/>
                    <a:pt x="4620639" y="5459364"/>
                  </a:cubicBezTo>
                  <a:cubicBezTo>
                    <a:pt x="4661221" y="5431455"/>
                    <a:pt x="4701557" y="5402271"/>
                    <a:pt x="4741771" y="5372971"/>
                  </a:cubicBezTo>
                  <a:cubicBezTo>
                    <a:pt x="4782230" y="5343672"/>
                    <a:pt x="4822566" y="5313908"/>
                    <a:pt x="4862901" y="5283682"/>
                  </a:cubicBezTo>
                  <a:lnTo>
                    <a:pt x="5108229" y="5098386"/>
                  </a:lnTo>
                  <a:cubicBezTo>
                    <a:pt x="5276563" y="4972270"/>
                    <a:pt x="5446489" y="4854838"/>
                    <a:pt x="5612493" y="4739724"/>
                  </a:cubicBezTo>
                  <a:lnTo>
                    <a:pt x="5774333" y="4623488"/>
                  </a:lnTo>
                  <a:lnTo>
                    <a:pt x="5774333" y="5232926"/>
                  </a:lnTo>
                  <a:lnTo>
                    <a:pt x="5676492" y="5306859"/>
                  </a:lnTo>
                  <a:cubicBezTo>
                    <a:pt x="5592693" y="5367905"/>
                    <a:pt x="5508955" y="5427286"/>
                    <a:pt x="5426260" y="5486233"/>
                  </a:cubicBezTo>
                  <a:lnTo>
                    <a:pt x="5300225" y="5576217"/>
                  </a:lnTo>
                  <a:cubicBezTo>
                    <a:pt x="5257559" y="5606443"/>
                    <a:pt x="5214525" y="5636901"/>
                    <a:pt x="5170757" y="5666780"/>
                  </a:cubicBezTo>
                  <a:cubicBezTo>
                    <a:pt x="5127110" y="5696775"/>
                    <a:pt x="5082973" y="5726654"/>
                    <a:pt x="5038100" y="5756185"/>
                  </a:cubicBezTo>
                  <a:cubicBezTo>
                    <a:pt x="4993106" y="5785486"/>
                    <a:pt x="4947743" y="5814553"/>
                    <a:pt x="4901276" y="5843043"/>
                  </a:cubicBezTo>
                  <a:cubicBezTo>
                    <a:pt x="4808835" y="5900136"/>
                    <a:pt x="4713449" y="5955494"/>
                    <a:pt x="4614019" y="6006103"/>
                  </a:cubicBezTo>
                  <a:cubicBezTo>
                    <a:pt x="4514711" y="6056943"/>
                    <a:pt x="4411971" y="6104192"/>
                    <a:pt x="4305061" y="6144726"/>
                  </a:cubicBezTo>
                  <a:cubicBezTo>
                    <a:pt x="4092223" y="6226952"/>
                    <a:pt x="3863569" y="6282424"/>
                    <a:pt x="3632710" y="6304196"/>
                  </a:cubicBezTo>
                  <a:cubicBezTo>
                    <a:pt x="3574964" y="6309408"/>
                    <a:pt x="3517218" y="6313345"/>
                    <a:pt x="3459594" y="6314504"/>
                  </a:cubicBezTo>
                  <a:lnTo>
                    <a:pt x="3416315" y="6315429"/>
                  </a:lnTo>
                  <a:cubicBezTo>
                    <a:pt x="3401971" y="6315546"/>
                    <a:pt x="3387505" y="6315198"/>
                    <a:pt x="3373159" y="6315198"/>
                  </a:cubicBezTo>
                  <a:lnTo>
                    <a:pt x="3330127" y="6314735"/>
                  </a:lnTo>
                  <a:lnTo>
                    <a:pt x="3288320" y="6313230"/>
                  </a:lnTo>
                  <a:cubicBezTo>
                    <a:pt x="3176996" y="6309870"/>
                    <a:pt x="3065428" y="6301533"/>
                    <a:pt x="2954350" y="6288098"/>
                  </a:cubicBezTo>
                  <a:cubicBezTo>
                    <a:pt x="2843150" y="6275360"/>
                    <a:pt x="2732194" y="6257061"/>
                    <a:pt x="2622466" y="6232742"/>
                  </a:cubicBezTo>
                  <a:cubicBezTo>
                    <a:pt x="2512859" y="6208190"/>
                    <a:pt x="2404110" y="6179122"/>
                    <a:pt x="2296466" y="6146001"/>
                  </a:cubicBezTo>
                  <a:cubicBezTo>
                    <a:pt x="2081544" y="6079179"/>
                    <a:pt x="1869073" y="5996027"/>
                    <a:pt x="1672419" y="5885197"/>
                  </a:cubicBezTo>
                  <a:cubicBezTo>
                    <a:pt x="1475643" y="5774599"/>
                    <a:pt x="1299954" y="5634353"/>
                    <a:pt x="1146578" y="5479168"/>
                  </a:cubicBezTo>
                  <a:cubicBezTo>
                    <a:pt x="1069461" y="5401692"/>
                    <a:pt x="999333" y="5319235"/>
                    <a:pt x="933372" y="5234810"/>
                  </a:cubicBezTo>
                  <a:cubicBezTo>
                    <a:pt x="867781" y="5150038"/>
                    <a:pt x="805375" y="5063991"/>
                    <a:pt x="747140" y="4976091"/>
                  </a:cubicBezTo>
                  <a:cubicBezTo>
                    <a:pt x="732182" y="4954319"/>
                    <a:pt x="718082" y="4932199"/>
                    <a:pt x="703616" y="4910196"/>
                  </a:cubicBezTo>
                  <a:lnTo>
                    <a:pt x="662053" y="4846269"/>
                  </a:lnTo>
                  <a:cubicBezTo>
                    <a:pt x="635449" y="4804925"/>
                    <a:pt x="607864" y="4763928"/>
                    <a:pt x="580033" y="4722352"/>
                  </a:cubicBezTo>
                  <a:lnTo>
                    <a:pt x="410105" y="4469193"/>
                  </a:lnTo>
                  <a:cubicBezTo>
                    <a:pt x="353095" y="4382915"/>
                    <a:pt x="296820" y="4294089"/>
                    <a:pt x="244224" y="4201556"/>
                  </a:cubicBezTo>
                  <a:cubicBezTo>
                    <a:pt x="217987" y="4155232"/>
                    <a:pt x="192609" y="4108098"/>
                    <a:pt x="169437" y="4059690"/>
                  </a:cubicBezTo>
                  <a:cubicBezTo>
                    <a:pt x="146388" y="4011165"/>
                    <a:pt x="124932" y="3961715"/>
                    <a:pt x="105929" y="3911221"/>
                  </a:cubicBezTo>
                  <a:cubicBezTo>
                    <a:pt x="87293" y="3860613"/>
                    <a:pt x="70742" y="3809309"/>
                    <a:pt x="57256" y="3757195"/>
                  </a:cubicBezTo>
                  <a:cubicBezTo>
                    <a:pt x="50881" y="3731138"/>
                    <a:pt x="44383" y="3704965"/>
                    <a:pt x="39111" y="3678677"/>
                  </a:cubicBezTo>
                  <a:lnTo>
                    <a:pt x="31142" y="3639300"/>
                  </a:lnTo>
                  <a:lnTo>
                    <a:pt x="24521" y="3599809"/>
                  </a:lnTo>
                  <a:cubicBezTo>
                    <a:pt x="7234" y="3494423"/>
                    <a:pt x="0" y="3388457"/>
                    <a:pt x="0" y="3283418"/>
                  </a:cubicBezTo>
                  <a:cubicBezTo>
                    <a:pt x="491" y="3076698"/>
                    <a:pt x="23418" y="2869978"/>
                    <a:pt x="68045" y="2666963"/>
                  </a:cubicBezTo>
                  <a:cubicBezTo>
                    <a:pt x="112550" y="2464064"/>
                    <a:pt x="180717" y="2265104"/>
                    <a:pt x="272546" y="2076334"/>
                  </a:cubicBezTo>
                  <a:cubicBezTo>
                    <a:pt x="457062" y="1698794"/>
                    <a:pt x="724457" y="1360978"/>
                    <a:pt x="1039300" y="1073307"/>
                  </a:cubicBezTo>
                  <a:cubicBezTo>
                    <a:pt x="1197090" y="929472"/>
                    <a:pt x="1367630" y="798259"/>
                    <a:pt x="1547733" y="680365"/>
                  </a:cubicBezTo>
                  <a:cubicBezTo>
                    <a:pt x="1728081" y="562587"/>
                    <a:pt x="1917870" y="457663"/>
                    <a:pt x="2115995" y="368373"/>
                  </a:cubicBezTo>
                  <a:cubicBezTo>
                    <a:pt x="2512737" y="191070"/>
                    <a:pt x="2939883" y="73870"/>
                    <a:pt x="3377451" y="24304"/>
                  </a:cubicBezTo>
                  <a:cubicBezTo>
                    <a:pt x="3486812" y="12086"/>
                    <a:pt x="3596971" y="4500"/>
                    <a:pt x="3707237" y="148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EC18CE1F-9DF1-47AF-9E66-6CE348AC23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10220" y="131729"/>
              <a:ext cx="5769111" cy="6229400"/>
            </a:xfrm>
            <a:custGeom>
              <a:avLst/>
              <a:gdLst>
                <a:gd name="connsiteX0" fmla="*/ 3882695 w 5769111"/>
                <a:gd name="connsiteY0" fmla="*/ 0 h 6229400"/>
                <a:gd name="connsiteX1" fmla="*/ 5691883 w 5769111"/>
                <a:gd name="connsiteY1" fmla="*/ 557381 h 6229400"/>
                <a:gd name="connsiteX2" fmla="*/ 5769111 w 5769111"/>
                <a:gd name="connsiteY2" fmla="*/ 620523 h 6229400"/>
                <a:gd name="connsiteX3" fmla="*/ 5769111 w 5769111"/>
                <a:gd name="connsiteY3" fmla="*/ 1464911 h 6229400"/>
                <a:gd name="connsiteX4" fmla="*/ 5660063 w 5769111"/>
                <a:gd name="connsiteY4" fmla="*/ 1328105 h 6229400"/>
                <a:gd name="connsiteX5" fmla="*/ 4910471 w 5769111"/>
                <a:gd name="connsiteY5" fmla="*/ 781599 h 6229400"/>
                <a:gd name="connsiteX6" fmla="*/ 3882695 w 5769111"/>
                <a:gd name="connsiteY6" fmla="*/ 579048 h 6229400"/>
                <a:gd name="connsiteX7" fmla="*/ 2683153 w 5769111"/>
                <a:gd name="connsiteY7" fmla="*/ 797003 h 6229400"/>
                <a:gd name="connsiteX8" fmla="*/ 1617493 w 5769111"/>
                <a:gd name="connsiteY8" fmla="*/ 1395738 h 6229400"/>
                <a:gd name="connsiteX9" fmla="*/ 880408 w 5769111"/>
                <a:gd name="connsiteY9" fmla="*/ 2259099 h 6229400"/>
                <a:gd name="connsiteX10" fmla="*/ 613135 w 5769111"/>
                <a:gd name="connsiteY10" fmla="*/ 3263863 h 6229400"/>
                <a:gd name="connsiteX11" fmla="*/ 1055484 w 5769111"/>
                <a:gd name="connsiteY11" fmla="*/ 4196825 h 6229400"/>
                <a:gd name="connsiteX12" fmla="*/ 1278376 w 5769111"/>
                <a:gd name="connsiteY12" fmla="*/ 4492950 h 6229400"/>
                <a:gd name="connsiteX13" fmla="*/ 3369851 w 5769111"/>
                <a:gd name="connsiteY13" fmla="*/ 5650468 h 6229400"/>
                <a:gd name="connsiteX14" fmla="*/ 4957551 w 5769111"/>
                <a:gd name="connsiteY14" fmla="*/ 4938355 h 6229400"/>
                <a:gd name="connsiteX15" fmla="*/ 5150773 w 5769111"/>
                <a:gd name="connsiteY15" fmla="*/ 4796950 h 6229400"/>
                <a:gd name="connsiteX16" fmla="*/ 5747247 w 5769111"/>
                <a:gd name="connsiteY16" fmla="*/ 4338176 h 6229400"/>
                <a:gd name="connsiteX17" fmla="*/ 5769111 w 5769111"/>
                <a:gd name="connsiteY17" fmla="*/ 4318497 h 6229400"/>
                <a:gd name="connsiteX18" fmla="*/ 5769111 w 5769111"/>
                <a:gd name="connsiteY18" fmla="*/ 5074612 h 6229400"/>
                <a:gd name="connsiteX19" fmla="*/ 5636252 w 5769111"/>
                <a:gd name="connsiteY19" fmla="*/ 5174208 h 6229400"/>
                <a:gd name="connsiteX20" fmla="*/ 5334922 w 5769111"/>
                <a:gd name="connsiteY20" fmla="*/ 5394528 h 6229400"/>
                <a:gd name="connsiteX21" fmla="*/ 3369727 w 5769111"/>
                <a:gd name="connsiteY21" fmla="*/ 6229400 h 6229400"/>
                <a:gd name="connsiteX22" fmla="*/ 771046 w 5769111"/>
                <a:gd name="connsiteY22" fmla="*/ 4817913 h 6229400"/>
                <a:gd name="connsiteX23" fmla="*/ 0 w 5769111"/>
                <a:gd name="connsiteY23" fmla="*/ 3263748 h 6229400"/>
                <a:gd name="connsiteX24" fmla="*/ 3882695 w 5769111"/>
                <a:gd name="connsiteY24" fmla="*/ 0 h 62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769111" h="6229400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464911"/>
                  </a:lnTo>
                  <a:lnTo>
                    <a:pt x="5660063" y="1328105"/>
                  </a:lnTo>
                  <a:cubicBezTo>
                    <a:pt x="5449800" y="1091506"/>
                    <a:pt x="5197607" y="907600"/>
                    <a:pt x="4910471" y="781599"/>
                  </a:cubicBezTo>
                  <a:cubicBezTo>
                    <a:pt x="4604088" y="647260"/>
                    <a:pt x="4258349" y="579048"/>
                    <a:pt x="3882695" y="579048"/>
                  </a:cubicBezTo>
                  <a:cubicBezTo>
                    <a:pt x="3484238" y="579048"/>
                    <a:pt x="3080631" y="652240"/>
                    <a:pt x="2683153" y="797003"/>
                  </a:cubicBezTo>
                  <a:cubicBezTo>
                    <a:pt x="2296098" y="937595"/>
                    <a:pt x="1927678" y="1144662"/>
                    <a:pt x="1617493" y="1395738"/>
                  </a:cubicBezTo>
                  <a:cubicBezTo>
                    <a:pt x="1301915" y="1651098"/>
                    <a:pt x="1053890" y="1941665"/>
                    <a:pt x="880408" y="2259099"/>
                  </a:cubicBezTo>
                  <a:cubicBezTo>
                    <a:pt x="703125" y="2583597"/>
                    <a:pt x="613135" y="2921645"/>
                    <a:pt x="613135" y="3263863"/>
                  </a:cubicBezTo>
                  <a:cubicBezTo>
                    <a:pt x="613135" y="3608512"/>
                    <a:pt x="756702" y="3809789"/>
                    <a:pt x="1055484" y="4196825"/>
                  </a:cubicBezTo>
                  <a:cubicBezTo>
                    <a:pt x="1127574" y="4290167"/>
                    <a:pt x="1202116" y="4386753"/>
                    <a:pt x="1278376" y="4492950"/>
                  </a:cubicBezTo>
                  <a:cubicBezTo>
                    <a:pt x="1861105" y="5304313"/>
                    <a:pt x="2486623" y="5650468"/>
                    <a:pt x="3369851" y="5650468"/>
                  </a:cubicBezTo>
                  <a:cubicBezTo>
                    <a:pt x="3949515" y="5650468"/>
                    <a:pt x="4374822" y="5368471"/>
                    <a:pt x="4957551" y="4938355"/>
                  </a:cubicBezTo>
                  <a:cubicBezTo>
                    <a:pt x="5022653" y="4890293"/>
                    <a:pt x="5087755" y="4842811"/>
                    <a:pt x="5150773" y="4796950"/>
                  </a:cubicBezTo>
                  <a:cubicBezTo>
                    <a:pt x="5364254" y="4641404"/>
                    <a:pt x="5570313" y="4491241"/>
                    <a:pt x="5747247" y="4338176"/>
                  </a:cubicBezTo>
                  <a:lnTo>
                    <a:pt x="5769111" y="4318497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5BD26A8C-8D1D-41E6-A71E-FE9AC75F3F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10220" y="131729"/>
              <a:ext cx="5769111" cy="6229400"/>
            </a:xfrm>
            <a:custGeom>
              <a:avLst/>
              <a:gdLst>
                <a:gd name="connsiteX0" fmla="*/ 3882695 w 5769111"/>
                <a:gd name="connsiteY0" fmla="*/ 0 h 6229400"/>
                <a:gd name="connsiteX1" fmla="*/ 5691883 w 5769111"/>
                <a:gd name="connsiteY1" fmla="*/ 557381 h 6229400"/>
                <a:gd name="connsiteX2" fmla="*/ 5769111 w 5769111"/>
                <a:gd name="connsiteY2" fmla="*/ 620523 h 6229400"/>
                <a:gd name="connsiteX3" fmla="*/ 5769111 w 5769111"/>
                <a:gd name="connsiteY3" fmla="*/ 1675390 h 6229400"/>
                <a:gd name="connsiteX4" fmla="*/ 5711488 w 5769111"/>
                <a:gd name="connsiteY4" fmla="*/ 1585205 h 6229400"/>
                <a:gd name="connsiteX5" fmla="*/ 5566027 w 5769111"/>
                <a:gd name="connsiteY5" fmla="*/ 1402571 h 6229400"/>
                <a:gd name="connsiteX6" fmla="*/ 4858734 w 5769111"/>
                <a:gd name="connsiteY6" fmla="*/ 886639 h 6229400"/>
                <a:gd name="connsiteX7" fmla="*/ 3882695 w 5769111"/>
                <a:gd name="connsiteY7" fmla="*/ 694858 h 6229400"/>
                <a:gd name="connsiteX8" fmla="*/ 2727046 w 5769111"/>
                <a:gd name="connsiteY8" fmla="*/ 905053 h 6229400"/>
                <a:gd name="connsiteX9" fmla="*/ 1697186 w 5769111"/>
                <a:gd name="connsiteY9" fmla="*/ 1483638 h 6229400"/>
                <a:gd name="connsiteX10" fmla="*/ 989279 w 5769111"/>
                <a:gd name="connsiteY10" fmla="*/ 2312139 h 6229400"/>
                <a:gd name="connsiteX11" fmla="*/ 735615 w 5769111"/>
                <a:gd name="connsiteY11" fmla="*/ 3263863 h 6229400"/>
                <a:gd name="connsiteX12" fmla="*/ 1154424 w 5769111"/>
                <a:gd name="connsiteY12" fmla="*/ 4128614 h 6229400"/>
                <a:gd name="connsiteX13" fmla="*/ 1379768 w 5769111"/>
                <a:gd name="connsiteY13" fmla="*/ 4427981 h 6229400"/>
                <a:gd name="connsiteX14" fmla="*/ 2239456 w 5769111"/>
                <a:gd name="connsiteY14" fmla="*/ 5256947 h 6229400"/>
                <a:gd name="connsiteX15" fmla="*/ 3369727 w 5769111"/>
                <a:gd name="connsiteY15" fmla="*/ 5534658 h 6229400"/>
                <a:gd name="connsiteX16" fmla="*/ 4096760 w 5769111"/>
                <a:gd name="connsiteY16" fmla="*/ 5357817 h 6229400"/>
                <a:gd name="connsiteX17" fmla="*/ 4881905 w 5769111"/>
                <a:gd name="connsiteY17" fmla="*/ 4847212 h 6229400"/>
                <a:gd name="connsiteX18" fmla="*/ 5075739 w 5769111"/>
                <a:gd name="connsiteY18" fmla="*/ 4705346 h 6229400"/>
                <a:gd name="connsiteX19" fmla="*/ 5759930 w 5769111"/>
                <a:gd name="connsiteY19" fmla="*/ 4166809 h 6229400"/>
                <a:gd name="connsiteX20" fmla="*/ 5769111 w 5769111"/>
                <a:gd name="connsiteY20" fmla="*/ 4157764 h 6229400"/>
                <a:gd name="connsiteX21" fmla="*/ 5769111 w 5769111"/>
                <a:gd name="connsiteY21" fmla="*/ 5074612 h 6229400"/>
                <a:gd name="connsiteX22" fmla="*/ 5636252 w 5769111"/>
                <a:gd name="connsiteY22" fmla="*/ 5174208 h 6229400"/>
                <a:gd name="connsiteX23" fmla="*/ 5334922 w 5769111"/>
                <a:gd name="connsiteY23" fmla="*/ 5394528 h 6229400"/>
                <a:gd name="connsiteX24" fmla="*/ 3369727 w 5769111"/>
                <a:gd name="connsiteY24" fmla="*/ 6229400 h 6229400"/>
                <a:gd name="connsiteX25" fmla="*/ 771046 w 5769111"/>
                <a:gd name="connsiteY25" fmla="*/ 4817913 h 6229400"/>
                <a:gd name="connsiteX26" fmla="*/ 0 w 5769111"/>
                <a:gd name="connsiteY26" fmla="*/ 3263748 h 6229400"/>
                <a:gd name="connsiteX27" fmla="*/ 3882695 w 5769111"/>
                <a:gd name="connsiteY27" fmla="*/ 0 h 62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769111" h="6229400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675390"/>
                  </a:lnTo>
                  <a:lnTo>
                    <a:pt x="5711488" y="1585205"/>
                  </a:lnTo>
                  <a:cubicBezTo>
                    <a:pt x="5665942" y="1521390"/>
                    <a:pt x="5617428" y="1460432"/>
                    <a:pt x="5566027" y="1402571"/>
                  </a:cubicBezTo>
                  <a:cubicBezTo>
                    <a:pt x="5367411" y="1179058"/>
                    <a:pt x="5129563" y="1005460"/>
                    <a:pt x="4858734" y="886639"/>
                  </a:cubicBezTo>
                  <a:cubicBezTo>
                    <a:pt x="4568779" y="759363"/>
                    <a:pt x="4240327" y="694858"/>
                    <a:pt x="3882695" y="694858"/>
                  </a:cubicBezTo>
                  <a:cubicBezTo>
                    <a:pt x="3504835" y="694858"/>
                    <a:pt x="3105151" y="767471"/>
                    <a:pt x="2727046" y="905053"/>
                  </a:cubicBezTo>
                  <a:cubicBezTo>
                    <a:pt x="2352985" y="1041013"/>
                    <a:pt x="1996826" y="1241132"/>
                    <a:pt x="1697186" y="1483638"/>
                  </a:cubicBezTo>
                  <a:cubicBezTo>
                    <a:pt x="1397913" y="1725796"/>
                    <a:pt x="1153199" y="2012308"/>
                    <a:pt x="989279" y="2312139"/>
                  </a:cubicBezTo>
                  <a:cubicBezTo>
                    <a:pt x="820946" y="2620077"/>
                    <a:pt x="735615" y="2940290"/>
                    <a:pt x="735615" y="3263863"/>
                  </a:cubicBezTo>
                  <a:cubicBezTo>
                    <a:pt x="735615" y="3573074"/>
                    <a:pt x="863980" y="3752464"/>
                    <a:pt x="1154424" y="4128614"/>
                  </a:cubicBezTo>
                  <a:cubicBezTo>
                    <a:pt x="1227127" y="4222767"/>
                    <a:pt x="1302282" y="4320162"/>
                    <a:pt x="1379768" y="4427981"/>
                  </a:cubicBezTo>
                  <a:cubicBezTo>
                    <a:pt x="1653784" y="4809458"/>
                    <a:pt x="1934912" y="5080685"/>
                    <a:pt x="2239456" y="5256947"/>
                  </a:cubicBezTo>
                  <a:cubicBezTo>
                    <a:pt x="2562268" y="5443863"/>
                    <a:pt x="2932037" y="5534658"/>
                    <a:pt x="3369727" y="5534658"/>
                  </a:cubicBezTo>
                  <a:cubicBezTo>
                    <a:pt x="3618120" y="5534658"/>
                    <a:pt x="3849103" y="5478491"/>
                    <a:pt x="4096760" y="5357817"/>
                  </a:cubicBezTo>
                  <a:cubicBezTo>
                    <a:pt x="4351037" y="5233901"/>
                    <a:pt x="4602740" y="5053238"/>
                    <a:pt x="4881905" y="4847212"/>
                  </a:cubicBezTo>
                  <a:cubicBezTo>
                    <a:pt x="4947375" y="4798920"/>
                    <a:pt x="5012599" y="4751322"/>
                    <a:pt x="5075739" y="4705346"/>
                  </a:cubicBezTo>
                  <a:cubicBezTo>
                    <a:pt x="5327320" y="4521990"/>
                    <a:pt x="5568418" y="4346256"/>
                    <a:pt x="5759930" y="4166809"/>
                  </a:cubicBezTo>
                  <a:lnTo>
                    <a:pt x="5769111" y="4157764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8" name="Graphic 7" descr="Suburban scene">
            <a:extLst>
              <a:ext uri="{FF2B5EF4-FFF2-40B4-BE49-F238E27FC236}">
                <a16:creationId xmlns:a16="http://schemas.microsoft.com/office/drawing/2014/main" id="{20480FA7-F6EC-B4E9-926F-BB2013F332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21726" y="1629089"/>
            <a:ext cx="3620021" cy="362002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AF94C1C-3DD0-D6FE-6BF9-7D657926C5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972259" y="129336"/>
            <a:ext cx="2049982" cy="637253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itle 4">
            <a:extLst>
              <a:ext uri="{FF2B5EF4-FFF2-40B4-BE49-F238E27FC236}">
                <a16:creationId xmlns:a16="http://schemas.microsoft.com/office/drawing/2014/main" id="{AED6011E-1075-FFA9-E033-2F4EB4CF90D0}"/>
              </a:ext>
            </a:extLst>
          </p:cNvPr>
          <p:cNvSpPr txBox="1">
            <a:spLocks/>
          </p:cNvSpPr>
          <p:nvPr/>
        </p:nvSpPr>
        <p:spPr>
          <a:xfrm>
            <a:off x="8091137" y="186476"/>
            <a:ext cx="2049981" cy="52297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2800" b="1" dirty="0">
                <a:latin typeface="Colonna MT" panose="04020805060202030203" pitchFamily="82" charset="0"/>
                <a:cs typeface="Dreaming Outloud Pro" panose="020F0502020204030204" pitchFamily="66" charset="0"/>
              </a:rPr>
              <a:t>Urban Zen</a:t>
            </a:r>
            <a:endParaRPr lang="en-IN" sz="2800" dirty="0">
              <a:latin typeface="Colonna MT" panose="04020805060202030203" pitchFamily="82" charset="0"/>
              <a:cs typeface="Dreaming Outloud Pro" panose="020F050202020403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70621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50401EF-7A8B-3BE4-937A-AF8C8F2317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04C21BAE-6866-4C7A-A7EC-C1B2E572D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Many question marks on black background">
            <a:extLst>
              <a:ext uri="{FF2B5EF4-FFF2-40B4-BE49-F238E27FC236}">
                <a16:creationId xmlns:a16="http://schemas.microsoft.com/office/drawing/2014/main" id="{543C27EF-AD3C-7AAD-8391-491964B862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778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C74F2646-08C7-4051-81DA-751C43A03F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099" y="585274"/>
            <a:ext cx="7036051" cy="5492212"/>
          </a:xfrm>
          <a:custGeom>
            <a:avLst/>
            <a:gdLst>
              <a:gd name="connsiteX0" fmla="*/ 0 w 7036051"/>
              <a:gd name="connsiteY0" fmla="*/ 0 h 5492212"/>
              <a:gd name="connsiteX1" fmla="*/ 7036051 w 7036051"/>
              <a:gd name="connsiteY1" fmla="*/ 0 h 5492212"/>
              <a:gd name="connsiteX2" fmla="*/ 7036051 w 7036051"/>
              <a:gd name="connsiteY2" fmla="*/ 5163846 h 5492212"/>
              <a:gd name="connsiteX3" fmla="*/ 7012593 w 7036051"/>
              <a:gd name="connsiteY3" fmla="*/ 5176898 h 5492212"/>
              <a:gd name="connsiteX4" fmla="*/ 6958601 w 7036051"/>
              <a:gd name="connsiteY4" fmla="*/ 5204359 h 5492212"/>
              <a:gd name="connsiteX5" fmla="*/ 6951226 w 7036051"/>
              <a:gd name="connsiteY5" fmla="*/ 5203241 h 5492212"/>
              <a:gd name="connsiteX6" fmla="*/ 6920864 w 7036051"/>
              <a:gd name="connsiteY6" fmla="*/ 5220003 h 5492212"/>
              <a:gd name="connsiteX7" fmla="*/ 6834841 w 7036051"/>
              <a:gd name="connsiteY7" fmla="*/ 5266115 h 5492212"/>
              <a:gd name="connsiteX8" fmla="*/ 6777937 w 7036051"/>
              <a:gd name="connsiteY8" fmla="*/ 5332502 h 5492212"/>
              <a:gd name="connsiteX9" fmla="*/ 6752874 w 7036051"/>
              <a:gd name="connsiteY9" fmla="*/ 5340428 h 5492212"/>
              <a:gd name="connsiteX10" fmla="*/ 6711115 w 7036051"/>
              <a:gd name="connsiteY10" fmla="*/ 5353924 h 5492212"/>
              <a:gd name="connsiteX11" fmla="*/ 6702149 w 7036051"/>
              <a:gd name="connsiteY11" fmla="*/ 5351500 h 5492212"/>
              <a:gd name="connsiteX12" fmla="*/ 6698458 w 7036051"/>
              <a:gd name="connsiteY12" fmla="*/ 5352743 h 5492212"/>
              <a:gd name="connsiteX13" fmla="*/ 6698049 w 7036051"/>
              <a:gd name="connsiteY13" fmla="*/ 5352570 h 5492212"/>
              <a:gd name="connsiteX14" fmla="*/ 6697297 w 7036051"/>
              <a:gd name="connsiteY14" fmla="*/ 5353134 h 5492212"/>
              <a:gd name="connsiteX15" fmla="*/ 6689118 w 7036051"/>
              <a:gd name="connsiteY15" fmla="*/ 5355890 h 5492212"/>
              <a:gd name="connsiteX16" fmla="*/ 6670605 w 7036051"/>
              <a:gd name="connsiteY16" fmla="*/ 5355427 h 5492212"/>
              <a:gd name="connsiteX17" fmla="*/ 6659606 w 7036051"/>
              <a:gd name="connsiteY17" fmla="*/ 5357084 h 5492212"/>
              <a:gd name="connsiteX18" fmla="*/ 6649636 w 7036051"/>
              <a:gd name="connsiteY18" fmla="*/ 5367869 h 5492212"/>
              <a:gd name="connsiteX19" fmla="*/ 6642159 w 7036051"/>
              <a:gd name="connsiteY19" fmla="*/ 5369506 h 5492212"/>
              <a:gd name="connsiteX20" fmla="*/ 6640764 w 7036051"/>
              <a:gd name="connsiteY20" fmla="*/ 5370991 h 5492212"/>
              <a:gd name="connsiteX21" fmla="*/ 6636665 w 7036051"/>
              <a:gd name="connsiteY21" fmla="*/ 5374002 h 5492212"/>
              <a:gd name="connsiteX22" fmla="*/ 6641287 w 7036051"/>
              <a:gd name="connsiteY22" fmla="*/ 5376181 h 5492212"/>
              <a:gd name="connsiteX23" fmla="*/ 6591018 w 7036051"/>
              <a:gd name="connsiteY23" fmla="*/ 5390981 h 5492212"/>
              <a:gd name="connsiteX24" fmla="*/ 6548326 w 7036051"/>
              <a:gd name="connsiteY24" fmla="*/ 5403583 h 5492212"/>
              <a:gd name="connsiteX25" fmla="*/ 6472868 w 7036051"/>
              <a:gd name="connsiteY25" fmla="*/ 5394733 h 5492212"/>
              <a:gd name="connsiteX26" fmla="*/ 6401194 w 7036051"/>
              <a:gd name="connsiteY26" fmla="*/ 5422870 h 5492212"/>
              <a:gd name="connsiteX27" fmla="*/ 6381961 w 7036051"/>
              <a:gd name="connsiteY27" fmla="*/ 5422940 h 5492212"/>
              <a:gd name="connsiteX28" fmla="*/ 6363834 w 7036051"/>
              <a:gd name="connsiteY28" fmla="*/ 5417751 h 5492212"/>
              <a:gd name="connsiteX29" fmla="*/ 6363997 w 7036051"/>
              <a:gd name="connsiteY29" fmla="*/ 5415912 h 5492212"/>
              <a:gd name="connsiteX30" fmla="*/ 6361124 w 7036051"/>
              <a:gd name="connsiteY30" fmla="*/ 5415066 h 5492212"/>
              <a:gd name="connsiteX31" fmla="*/ 6358507 w 7036051"/>
              <a:gd name="connsiteY31" fmla="*/ 5416224 h 5492212"/>
              <a:gd name="connsiteX32" fmla="*/ 6355073 w 7036051"/>
              <a:gd name="connsiteY32" fmla="*/ 5415242 h 5492212"/>
              <a:gd name="connsiteX33" fmla="*/ 6345676 w 7036051"/>
              <a:gd name="connsiteY33" fmla="*/ 5413049 h 5492212"/>
              <a:gd name="connsiteX34" fmla="*/ 6342596 w 7036051"/>
              <a:gd name="connsiteY34" fmla="*/ 5409297 h 5492212"/>
              <a:gd name="connsiteX35" fmla="*/ 6305742 w 7036051"/>
              <a:gd name="connsiteY35" fmla="*/ 5401622 h 5492212"/>
              <a:gd name="connsiteX36" fmla="*/ 6294445 w 7036051"/>
              <a:gd name="connsiteY36" fmla="*/ 5404149 h 5492212"/>
              <a:gd name="connsiteX37" fmla="*/ 6281414 w 7036051"/>
              <a:gd name="connsiteY37" fmla="*/ 5398024 h 5492212"/>
              <a:gd name="connsiteX38" fmla="*/ 6243972 w 7036051"/>
              <a:gd name="connsiteY38" fmla="*/ 5395807 h 5492212"/>
              <a:gd name="connsiteX39" fmla="*/ 6202379 w 7036051"/>
              <a:gd name="connsiteY39" fmla="*/ 5388661 h 5492212"/>
              <a:gd name="connsiteX40" fmla="*/ 6173010 w 7036051"/>
              <a:gd name="connsiteY40" fmla="*/ 5380606 h 5492212"/>
              <a:gd name="connsiteX41" fmla="*/ 6093421 w 7036051"/>
              <a:gd name="connsiteY41" fmla="*/ 5375473 h 5492212"/>
              <a:gd name="connsiteX42" fmla="*/ 5959474 w 7036051"/>
              <a:gd name="connsiteY42" fmla="*/ 5373386 h 5492212"/>
              <a:gd name="connsiteX43" fmla="*/ 5931492 w 7036051"/>
              <a:gd name="connsiteY43" fmla="*/ 5371513 h 5492212"/>
              <a:gd name="connsiteX44" fmla="*/ 5909558 w 7036051"/>
              <a:gd name="connsiteY44" fmla="*/ 5364228 h 5492212"/>
              <a:gd name="connsiteX45" fmla="*/ 5906319 w 7036051"/>
              <a:gd name="connsiteY45" fmla="*/ 5357590 h 5492212"/>
              <a:gd name="connsiteX46" fmla="*/ 5891268 w 7036051"/>
              <a:gd name="connsiteY46" fmla="*/ 5355650 h 5492212"/>
              <a:gd name="connsiteX47" fmla="*/ 5887711 w 7036051"/>
              <a:gd name="connsiteY47" fmla="*/ 5353947 h 5492212"/>
              <a:gd name="connsiteX48" fmla="*/ 5866852 w 7036051"/>
              <a:gd name="connsiteY48" fmla="*/ 5345374 h 5492212"/>
              <a:gd name="connsiteX49" fmla="*/ 5811310 w 7036051"/>
              <a:gd name="connsiteY49" fmla="*/ 5356530 h 5492212"/>
              <a:gd name="connsiteX50" fmla="*/ 5770689 w 7036051"/>
              <a:gd name="connsiteY50" fmla="*/ 5359014 h 5492212"/>
              <a:gd name="connsiteX51" fmla="*/ 5767719 w 7036051"/>
              <a:gd name="connsiteY51" fmla="*/ 5357260 h 5492212"/>
              <a:gd name="connsiteX52" fmla="*/ 5765688 w 7036051"/>
              <a:gd name="connsiteY52" fmla="*/ 5352793 h 5492212"/>
              <a:gd name="connsiteX53" fmla="*/ 5758598 w 7036051"/>
              <a:gd name="connsiteY53" fmla="*/ 5351053 h 5492212"/>
              <a:gd name="connsiteX54" fmla="*/ 5752036 w 7036051"/>
              <a:gd name="connsiteY54" fmla="*/ 5346019 h 5492212"/>
              <a:gd name="connsiteX55" fmla="*/ 5503590 w 7036051"/>
              <a:gd name="connsiteY55" fmla="*/ 5325537 h 5492212"/>
              <a:gd name="connsiteX56" fmla="*/ 5389848 w 7036051"/>
              <a:gd name="connsiteY56" fmla="*/ 5351472 h 5492212"/>
              <a:gd name="connsiteX57" fmla="*/ 5344450 w 7036051"/>
              <a:gd name="connsiteY57" fmla="*/ 5354840 h 5492212"/>
              <a:gd name="connsiteX58" fmla="*/ 5338428 w 7036051"/>
              <a:gd name="connsiteY58" fmla="*/ 5350516 h 5492212"/>
              <a:gd name="connsiteX59" fmla="*/ 5273489 w 7036051"/>
              <a:gd name="connsiteY59" fmla="*/ 5373945 h 5492212"/>
              <a:gd name="connsiteX60" fmla="*/ 5182701 w 7036051"/>
              <a:gd name="connsiteY60" fmla="*/ 5370075 h 5492212"/>
              <a:gd name="connsiteX61" fmla="*/ 5114856 w 7036051"/>
              <a:gd name="connsiteY61" fmla="*/ 5361037 h 5492212"/>
              <a:gd name="connsiteX62" fmla="*/ 5076532 w 7036051"/>
              <a:gd name="connsiteY62" fmla="*/ 5358612 h 5492212"/>
              <a:gd name="connsiteX63" fmla="*/ 5048954 w 7036051"/>
              <a:gd name="connsiteY63" fmla="*/ 5353915 h 5492212"/>
              <a:gd name="connsiteX64" fmla="*/ 4977087 w 7036051"/>
              <a:gd name="connsiteY64" fmla="*/ 5357736 h 5492212"/>
              <a:gd name="connsiteX65" fmla="*/ 4857261 w 7036051"/>
              <a:gd name="connsiteY65" fmla="*/ 5370659 h 5492212"/>
              <a:gd name="connsiteX66" fmla="*/ 4769845 w 7036051"/>
              <a:gd name="connsiteY66" fmla="*/ 5353264 h 5492212"/>
              <a:gd name="connsiteX67" fmla="*/ 4722220 w 7036051"/>
              <a:gd name="connsiteY67" fmla="*/ 5370534 h 5492212"/>
              <a:gd name="connsiteX68" fmla="*/ 4667552 w 7036051"/>
              <a:gd name="connsiteY68" fmla="*/ 5366753 h 5492212"/>
              <a:gd name="connsiteX69" fmla="*/ 4454472 w 7036051"/>
              <a:gd name="connsiteY69" fmla="*/ 5391442 h 5492212"/>
              <a:gd name="connsiteX70" fmla="*/ 4317219 w 7036051"/>
              <a:gd name="connsiteY70" fmla="*/ 5411554 h 5492212"/>
              <a:gd name="connsiteX71" fmla="*/ 4298346 w 7036051"/>
              <a:gd name="connsiteY71" fmla="*/ 5416146 h 5492212"/>
              <a:gd name="connsiteX72" fmla="*/ 4298228 w 7036051"/>
              <a:gd name="connsiteY72" fmla="*/ 5417983 h 5492212"/>
              <a:gd name="connsiteX73" fmla="*/ 4295233 w 7036051"/>
              <a:gd name="connsiteY73" fmla="*/ 5418735 h 5492212"/>
              <a:gd name="connsiteX74" fmla="*/ 4292799 w 7036051"/>
              <a:gd name="connsiteY74" fmla="*/ 5417494 h 5492212"/>
              <a:gd name="connsiteX75" fmla="*/ 4289225 w 7036051"/>
              <a:gd name="connsiteY75" fmla="*/ 5418364 h 5492212"/>
              <a:gd name="connsiteX76" fmla="*/ 4279515 w 7036051"/>
              <a:gd name="connsiteY76" fmla="*/ 5420247 h 5492212"/>
              <a:gd name="connsiteX77" fmla="*/ 4275872 w 7036051"/>
              <a:gd name="connsiteY77" fmla="*/ 5423890 h 5492212"/>
              <a:gd name="connsiteX78" fmla="*/ 4227055 w 7036051"/>
              <a:gd name="connsiteY78" fmla="*/ 5427466 h 5492212"/>
              <a:gd name="connsiteX79" fmla="*/ 4213123 w 7036051"/>
              <a:gd name="connsiteY79" fmla="*/ 5433155 h 5492212"/>
              <a:gd name="connsiteX80" fmla="*/ 4175436 w 7036051"/>
              <a:gd name="connsiteY80" fmla="*/ 5434156 h 5492212"/>
              <a:gd name="connsiteX81" fmla="*/ 4132856 w 7036051"/>
              <a:gd name="connsiteY81" fmla="*/ 5439937 h 5492212"/>
              <a:gd name="connsiteX82" fmla="*/ 4102333 w 7036051"/>
              <a:gd name="connsiteY82" fmla="*/ 5447021 h 5492212"/>
              <a:gd name="connsiteX83" fmla="*/ 4022159 w 7036051"/>
              <a:gd name="connsiteY83" fmla="*/ 5449566 h 5492212"/>
              <a:gd name="connsiteX84" fmla="*/ 3888224 w 7036051"/>
              <a:gd name="connsiteY84" fmla="*/ 5447312 h 5492212"/>
              <a:gd name="connsiteX85" fmla="*/ 3860026 w 7036051"/>
              <a:gd name="connsiteY85" fmla="*/ 5448274 h 5492212"/>
              <a:gd name="connsiteX86" fmla="*/ 3832796 w 7036051"/>
              <a:gd name="connsiteY86" fmla="*/ 5461349 h 5492212"/>
              <a:gd name="connsiteX87" fmla="*/ 3817485 w 7036051"/>
              <a:gd name="connsiteY87" fmla="*/ 5462797 h 5492212"/>
              <a:gd name="connsiteX88" fmla="*/ 3813676 w 7036051"/>
              <a:gd name="connsiteY88" fmla="*/ 5464379 h 5492212"/>
              <a:gd name="connsiteX89" fmla="*/ 3791563 w 7036051"/>
              <a:gd name="connsiteY89" fmla="*/ 5472259 h 5492212"/>
              <a:gd name="connsiteX90" fmla="*/ 3737858 w 7036051"/>
              <a:gd name="connsiteY90" fmla="*/ 5459331 h 5492212"/>
              <a:gd name="connsiteX91" fmla="*/ 3697716 w 7036051"/>
              <a:gd name="connsiteY91" fmla="*/ 5455539 h 5492212"/>
              <a:gd name="connsiteX92" fmla="*/ 3694487 w 7036051"/>
              <a:gd name="connsiteY92" fmla="*/ 5457193 h 5492212"/>
              <a:gd name="connsiteX93" fmla="*/ 3691779 w 7036051"/>
              <a:gd name="connsiteY93" fmla="*/ 5461582 h 5492212"/>
              <a:gd name="connsiteX94" fmla="*/ 3684442 w 7036051"/>
              <a:gd name="connsiteY94" fmla="*/ 5463086 h 5492212"/>
              <a:gd name="connsiteX95" fmla="*/ 3677129 w 7036051"/>
              <a:gd name="connsiteY95" fmla="*/ 5467898 h 5492212"/>
              <a:gd name="connsiteX96" fmla="*/ 3438897 w 7036051"/>
              <a:gd name="connsiteY96" fmla="*/ 5462195 h 5492212"/>
              <a:gd name="connsiteX97" fmla="*/ 3389756 w 7036051"/>
              <a:gd name="connsiteY97" fmla="*/ 5444428 h 5492212"/>
              <a:gd name="connsiteX98" fmla="*/ 3316666 w 7036051"/>
              <a:gd name="connsiteY98" fmla="*/ 5450736 h 5492212"/>
              <a:gd name="connsiteX99" fmla="*/ 3271894 w 7036051"/>
              <a:gd name="connsiteY99" fmla="*/ 5445907 h 5492212"/>
              <a:gd name="connsiteX100" fmla="*/ 3265228 w 7036051"/>
              <a:gd name="connsiteY100" fmla="*/ 5450024 h 5492212"/>
              <a:gd name="connsiteX101" fmla="*/ 3204017 w 7036051"/>
              <a:gd name="connsiteY101" fmla="*/ 5424552 h 5492212"/>
              <a:gd name="connsiteX102" fmla="*/ 3112867 w 7036051"/>
              <a:gd name="connsiteY102" fmla="*/ 5425473 h 5492212"/>
              <a:gd name="connsiteX103" fmla="*/ 3043809 w 7036051"/>
              <a:gd name="connsiteY103" fmla="*/ 5432293 h 5492212"/>
              <a:gd name="connsiteX104" fmla="*/ 3005211 w 7036051"/>
              <a:gd name="connsiteY104" fmla="*/ 5433472 h 5492212"/>
              <a:gd name="connsiteX105" fmla="*/ 2976986 w 7036051"/>
              <a:gd name="connsiteY105" fmla="*/ 5437264 h 5492212"/>
              <a:gd name="connsiteX106" fmla="*/ 2905879 w 7036051"/>
              <a:gd name="connsiteY106" fmla="*/ 5431128 h 5492212"/>
              <a:gd name="connsiteX107" fmla="*/ 2788318 w 7036051"/>
              <a:gd name="connsiteY107" fmla="*/ 5414358 h 5492212"/>
              <a:gd name="connsiteX108" fmla="*/ 2653590 w 7036051"/>
              <a:gd name="connsiteY108" fmla="*/ 5410111 h 5492212"/>
              <a:gd name="connsiteX109" fmla="*/ 2598481 w 7036051"/>
              <a:gd name="connsiteY109" fmla="*/ 5412114 h 5492212"/>
              <a:gd name="connsiteX110" fmla="*/ 2333897 w 7036051"/>
              <a:gd name="connsiteY110" fmla="*/ 5408505 h 5492212"/>
              <a:gd name="connsiteX111" fmla="*/ 2271841 w 7036051"/>
              <a:gd name="connsiteY111" fmla="*/ 5396433 h 5492212"/>
              <a:gd name="connsiteX112" fmla="*/ 2143705 w 7036051"/>
              <a:gd name="connsiteY112" fmla="*/ 5345095 h 5492212"/>
              <a:gd name="connsiteX113" fmla="*/ 1986408 w 7036051"/>
              <a:gd name="connsiteY113" fmla="*/ 5335524 h 5492212"/>
              <a:gd name="connsiteX114" fmla="*/ 1975333 w 7036051"/>
              <a:gd name="connsiteY114" fmla="*/ 5325099 h 5492212"/>
              <a:gd name="connsiteX115" fmla="*/ 1972441 w 7036051"/>
              <a:gd name="connsiteY115" fmla="*/ 5323775 h 5492212"/>
              <a:gd name="connsiteX116" fmla="*/ 1971497 w 7036051"/>
              <a:gd name="connsiteY116" fmla="*/ 5324412 h 5492212"/>
              <a:gd name="connsiteX117" fmla="*/ 1956886 w 7036051"/>
              <a:gd name="connsiteY117" fmla="*/ 5327069 h 5492212"/>
              <a:gd name="connsiteX118" fmla="*/ 1924833 w 7036051"/>
              <a:gd name="connsiteY118" fmla="*/ 5344911 h 5492212"/>
              <a:gd name="connsiteX119" fmla="*/ 1885856 w 7036051"/>
              <a:gd name="connsiteY119" fmla="*/ 5367299 h 5492212"/>
              <a:gd name="connsiteX120" fmla="*/ 1855937 w 7036051"/>
              <a:gd name="connsiteY120" fmla="*/ 5372820 h 5492212"/>
              <a:gd name="connsiteX121" fmla="*/ 1784500 w 7036051"/>
              <a:gd name="connsiteY121" fmla="*/ 5395926 h 5492212"/>
              <a:gd name="connsiteX122" fmla="*/ 1737998 w 7036051"/>
              <a:gd name="connsiteY122" fmla="*/ 5407426 h 5492212"/>
              <a:gd name="connsiteX123" fmla="*/ 1736716 w 7036051"/>
              <a:gd name="connsiteY123" fmla="*/ 5407939 h 5492212"/>
              <a:gd name="connsiteX124" fmla="*/ 1726742 w 7036051"/>
              <a:gd name="connsiteY124" fmla="*/ 5405934 h 5492212"/>
              <a:gd name="connsiteX125" fmla="*/ 1726849 w 7036051"/>
              <a:gd name="connsiteY125" fmla="*/ 5401221 h 5492212"/>
              <a:gd name="connsiteX126" fmla="*/ 1718134 w 7036051"/>
              <a:gd name="connsiteY126" fmla="*/ 5398128 h 5492212"/>
              <a:gd name="connsiteX127" fmla="*/ 1701063 w 7036051"/>
              <a:gd name="connsiteY127" fmla="*/ 5400545 h 5492212"/>
              <a:gd name="connsiteX128" fmla="*/ 1694634 w 7036051"/>
              <a:gd name="connsiteY128" fmla="*/ 5398728 h 5492212"/>
              <a:gd name="connsiteX129" fmla="*/ 1692270 w 7036051"/>
              <a:gd name="connsiteY129" fmla="*/ 5399053 h 5492212"/>
              <a:gd name="connsiteX130" fmla="*/ 1686657 w 7036051"/>
              <a:gd name="connsiteY130" fmla="*/ 5399247 h 5492212"/>
              <a:gd name="connsiteX131" fmla="*/ 1687479 w 7036051"/>
              <a:gd name="connsiteY131" fmla="*/ 5402165 h 5492212"/>
              <a:gd name="connsiteX132" fmla="*/ 1680969 w 7036051"/>
              <a:gd name="connsiteY132" fmla="*/ 5407963 h 5492212"/>
              <a:gd name="connsiteX133" fmla="*/ 1648682 w 7036051"/>
              <a:gd name="connsiteY133" fmla="*/ 5407558 h 5492212"/>
              <a:gd name="connsiteX134" fmla="*/ 1646819 w 7036051"/>
              <a:gd name="connsiteY134" fmla="*/ 5404306 h 5492212"/>
              <a:gd name="connsiteX135" fmla="*/ 1642743 w 7036051"/>
              <a:gd name="connsiteY135" fmla="*/ 5403927 h 5492212"/>
              <a:gd name="connsiteX136" fmla="*/ 1639788 w 7036051"/>
              <a:gd name="connsiteY136" fmla="*/ 5407135 h 5492212"/>
              <a:gd name="connsiteX137" fmla="*/ 1585803 w 7036051"/>
              <a:gd name="connsiteY137" fmla="*/ 5416574 h 5492212"/>
              <a:gd name="connsiteX138" fmla="*/ 1513331 w 7036051"/>
              <a:gd name="connsiteY138" fmla="*/ 5423805 h 5492212"/>
              <a:gd name="connsiteX139" fmla="*/ 1460734 w 7036051"/>
              <a:gd name="connsiteY139" fmla="*/ 5411778 h 5492212"/>
              <a:gd name="connsiteX140" fmla="*/ 1456045 w 7036051"/>
              <a:gd name="connsiteY140" fmla="*/ 5414928 h 5492212"/>
              <a:gd name="connsiteX141" fmla="*/ 1419653 w 7036051"/>
              <a:gd name="connsiteY141" fmla="*/ 5415060 h 5492212"/>
              <a:gd name="connsiteX142" fmla="*/ 1292605 w 7036051"/>
              <a:gd name="connsiteY142" fmla="*/ 5394671 h 5492212"/>
              <a:gd name="connsiteX143" fmla="*/ 1221477 w 7036051"/>
              <a:gd name="connsiteY143" fmla="*/ 5395509 h 5492212"/>
              <a:gd name="connsiteX144" fmla="*/ 1196159 w 7036051"/>
              <a:gd name="connsiteY144" fmla="*/ 5399169 h 5492212"/>
              <a:gd name="connsiteX145" fmla="*/ 1153748 w 7036051"/>
              <a:gd name="connsiteY145" fmla="*/ 5405093 h 5492212"/>
              <a:gd name="connsiteX146" fmla="*/ 1121874 w 7036051"/>
              <a:gd name="connsiteY146" fmla="*/ 5417803 h 5492212"/>
              <a:gd name="connsiteX147" fmla="*/ 1086481 w 7036051"/>
              <a:gd name="connsiteY147" fmla="*/ 5419474 h 5492212"/>
              <a:gd name="connsiteX148" fmla="*/ 1078485 w 7036051"/>
              <a:gd name="connsiteY148" fmla="*/ 5409150 h 5492212"/>
              <a:gd name="connsiteX149" fmla="*/ 1040550 w 7036051"/>
              <a:gd name="connsiteY149" fmla="*/ 5414415 h 5492212"/>
              <a:gd name="connsiteX150" fmla="*/ 982981 w 7036051"/>
              <a:gd name="connsiteY150" fmla="*/ 5423575 h 5492212"/>
              <a:gd name="connsiteX151" fmla="*/ 949836 w 7036051"/>
              <a:gd name="connsiteY151" fmla="*/ 5426093 h 5492212"/>
              <a:gd name="connsiteX152" fmla="*/ 859237 w 7036051"/>
              <a:gd name="connsiteY152" fmla="*/ 5435973 h 5492212"/>
              <a:gd name="connsiteX153" fmla="*/ 768445 w 7036051"/>
              <a:gd name="connsiteY153" fmla="*/ 5448159 h 5492212"/>
              <a:gd name="connsiteX154" fmla="*/ 714393 w 7036051"/>
              <a:gd name="connsiteY154" fmla="*/ 5468302 h 5492212"/>
              <a:gd name="connsiteX155" fmla="*/ 639791 w 7036051"/>
              <a:gd name="connsiteY155" fmla="*/ 5476924 h 5492212"/>
              <a:gd name="connsiteX156" fmla="*/ 627266 w 7036051"/>
              <a:gd name="connsiteY156" fmla="*/ 5480260 h 5492212"/>
              <a:gd name="connsiteX157" fmla="*/ 609977 w 7036051"/>
              <a:gd name="connsiteY157" fmla="*/ 5478891 h 5492212"/>
              <a:gd name="connsiteX158" fmla="*/ 540688 w 7036051"/>
              <a:gd name="connsiteY158" fmla="*/ 5472807 h 5492212"/>
              <a:gd name="connsiteX159" fmla="*/ 486194 w 7036051"/>
              <a:gd name="connsiteY159" fmla="*/ 5462661 h 5492212"/>
              <a:gd name="connsiteX160" fmla="*/ 418164 w 7036051"/>
              <a:gd name="connsiteY160" fmla="*/ 5472485 h 5492212"/>
              <a:gd name="connsiteX161" fmla="*/ 376724 w 7036051"/>
              <a:gd name="connsiteY161" fmla="*/ 5470967 h 5492212"/>
              <a:gd name="connsiteX162" fmla="*/ 308908 w 7036051"/>
              <a:gd name="connsiteY162" fmla="*/ 5457025 h 5492212"/>
              <a:gd name="connsiteX163" fmla="*/ 219416 w 7036051"/>
              <a:gd name="connsiteY163" fmla="*/ 5463995 h 5492212"/>
              <a:gd name="connsiteX164" fmla="*/ 200977 w 7036051"/>
              <a:gd name="connsiteY164" fmla="*/ 5480608 h 5492212"/>
              <a:gd name="connsiteX165" fmla="*/ 176226 w 7036051"/>
              <a:gd name="connsiteY165" fmla="*/ 5491022 h 5492212"/>
              <a:gd name="connsiteX166" fmla="*/ 165702 w 7036051"/>
              <a:gd name="connsiteY166" fmla="*/ 5468604 h 5492212"/>
              <a:gd name="connsiteX167" fmla="*/ 88282 w 7036051"/>
              <a:gd name="connsiteY167" fmla="*/ 5453658 h 5492212"/>
              <a:gd name="connsiteX168" fmla="*/ 49602 w 7036051"/>
              <a:gd name="connsiteY168" fmla="*/ 5448762 h 5492212"/>
              <a:gd name="connsiteX169" fmla="*/ 22844 w 7036051"/>
              <a:gd name="connsiteY169" fmla="*/ 5450459 h 5492212"/>
              <a:gd name="connsiteX170" fmla="*/ 0 w 7036051"/>
              <a:gd name="connsiteY170" fmla="*/ 5447653 h 5492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</a:cxnLst>
            <a:rect l="l" t="t" r="r" b="b"/>
            <a:pathLst>
              <a:path w="7036051" h="5492212">
                <a:moveTo>
                  <a:pt x="0" y="0"/>
                </a:moveTo>
                <a:lnTo>
                  <a:pt x="7036051" y="0"/>
                </a:lnTo>
                <a:lnTo>
                  <a:pt x="7036051" y="5163846"/>
                </a:lnTo>
                <a:lnTo>
                  <a:pt x="7012593" y="5176898"/>
                </a:lnTo>
                <a:cubicBezTo>
                  <a:pt x="7010768" y="5193373"/>
                  <a:pt x="6968133" y="5178026"/>
                  <a:pt x="6958601" y="5204359"/>
                </a:cubicBezTo>
                <a:cubicBezTo>
                  <a:pt x="6956255" y="5203750"/>
                  <a:pt x="6953771" y="5203373"/>
                  <a:pt x="6951226" y="5203241"/>
                </a:cubicBezTo>
                <a:cubicBezTo>
                  <a:pt x="6936441" y="5202478"/>
                  <a:pt x="6922846" y="5209982"/>
                  <a:pt x="6920864" y="5220003"/>
                </a:cubicBezTo>
                <a:cubicBezTo>
                  <a:pt x="6902003" y="5258795"/>
                  <a:pt x="6863469" y="5243876"/>
                  <a:pt x="6834841" y="5266115"/>
                </a:cubicBezTo>
                <a:cubicBezTo>
                  <a:pt x="6800315" y="5289373"/>
                  <a:pt x="6805780" y="5289922"/>
                  <a:pt x="6777937" y="5332502"/>
                </a:cubicBezTo>
                <a:cubicBezTo>
                  <a:pt x="6765321" y="5328518"/>
                  <a:pt x="6759096" y="5331534"/>
                  <a:pt x="6752874" y="5340428"/>
                </a:cubicBezTo>
                <a:cubicBezTo>
                  <a:pt x="6735526" y="5351218"/>
                  <a:pt x="6717730" y="5333264"/>
                  <a:pt x="6711115" y="5353924"/>
                </a:cubicBezTo>
                <a:cubicBezTo>
                  <a:pt x="6709352" y="5351156"/>
                  <a:pt x="6706090" y="5350761"/>
                  <a:pt x="6702149" y="5351500"/>
                </a:cubicBezTo>
                <a:lnTo>
                  <a:pt x="6698458" y="5352743"/>
                </a:lnTo>
                <a:lnTo>
                  <a:pt x="6698049" y="5352570"/>
                </a:lnTo>
                <a:lnTo>
                  <a:pt x="6697297" y="5353134"/>
                </a:lnTo>
                <a:lnTo>
                  <a:pt x="6689118" y="5355890"/>
                </a:lnTo>
                <a:cubicBezTo>
                  <a:pt x="6680171" y="5359440"/>
                  <a:pt x="6671805" y="5362584"/>
                  <a:pt x="6670605" y="5355427"/>
                </a:cubicBezTo>
                <a:cubicBezTo>
                  <a:pt x="6665330" y="5354991"/>
                  <a:pt x="6661976" y="5355734"/>
                  <a:pt x="6659606" y="5357084"/>
                </a:cubicBezTo>
                <a:cubicBezTo>
                  <a:pt x="6654864" y="5359782"/>
                  <a:pt x="6654050" y="5364908"/>
                  <a:pt x="6649636" y="5367869"/>
                </a:cubicBezTo>
                <a:lnTo>
                  <a:pt x="6642159" y="5369506"/>
                </a:lnTo>
                <a:lnTo>
                  <a:pt x="6640764" y="5370991"/>
                </a:lnTo>
                <a:lnTo>
                  <a:pt x="6636665" y="5374002"/>
                </a:lnTo>
                <a:lnTo>
                  <a:pt x="6641287" y="5376181"/>
                </a:lnTo>
                <a:cubicBezTo>
                  <a:pt x="6646080" y="5377976"/>
                  <a:pt x="6597903" y="5386514"/>
                  <a:pt x="6591018" y="5390981"/>
                </a:cubicBezTo>
                <a:lnTo>
                  <a:pt x="6548326" y="5403583"/>
                </a:lnTo>
                <a:lnTo>
                  <a:pt x="6472868" y="5394733"/>
                </a:lnTo>
                <a:cubicBezTo>
                  <a:pt x="6457699" y="5415896"/>
                  <a:pt x="6417760" y="5410703"/>
                  <a:pt x="6401194" y="5422870"/>
                </a:cubicBezTo>
                <a:lnTo>
                  <a:pt x="6381961" y="5422940"/>
                </a:lnTo>
                <a:lnTo>
                  <a:pt x="6363834" y="5417751"/>
                </a:lnTo>
                <a:lnTo>
                  <a:pt x="6363997" y="5415912"/>
                </a:lnTo>
                <a:cubicBezTo>
                  <a:pt x="6363602" y="5414702"/>
                  <a:pt x="6362617" y="5414594"/>
                  <a:pt x="6361124" y="5415066"/>
                </a:cubicBezTo>
                <a:lnTo>
                  <a:pt x="6358507" y="5416224"/>
                </a:lnTo>
                <a:lnTo>
                  <a:pt x="6355073" y="5415242"/>
                </a:lnTo>
                <a:lnTo>
                  <a:pt x="6345676" y="5413049"/>
                </a:lnTo>
                <a:lnTo>
                  <a:pt x="6342596" y="5409297"/>
                </a:lnTo>
                <a:cubicBezTo>
                  <a:pt x="6333502" y="5403420"/>
                  <a:pt x="6312379" y="5410664"/>
                  <a:pt x="6305742" y="5401622"/>
                </a:cubicBezTo>
                <a:lnTo>
                  <a:pt x="6294445" y="5404149"/>
                </a:lnTo>
                <a:lnTo>
                  <a:pt x="6281414" y="5398024"/>
                </a:lnTo>
                <a:cubicBezTo>
                  <a:pt x="6269392" y="5392983"/>
                  <a:pt x="6257013" y="5390092"/>
                  <a:pt x="6243972" y="5395807"/>
                </a:cubicBezTo>
                <a:cubicBezTo>
                  <a:pt x="6248312" y="5382942"/>
                  <a:pt x="6211634" y="5399629"/>
                  <a:pt x="6202379" y="5388661"/>
                </a:cubicBezTo>
                <a:cubicBezTo>
                  <a:pt x="6196568" y="5379556"/>
                  <a:pt x="6184084" y="5382499"/>
                  <a:pt x="6173010" y="5380606"/>
                </a:cubicBezTo>
                <a:cubicBezTo>
                  <a:pt x="6162384" y="5372079"/>
                  <a:pt x="6109972" y="5371285"/>
                  <a:pt x="6093421" y="5375473"/>
                </a:cubicBezTo>
                <a:cubicBezTo>
                  <a:pt x="6048943" y="5392971"/>
                  <a:pt x="5995413" y="5360396"/>
                  <a:pt x="5959474" y="5373386"/>
                </a:cubicBezTo>
                <a:cubicBezTo>
                  <a:pt x="5949048" y="5374123"/>
                  <a:pt x="5939860" y="5373301"/>
                  <a:pt x="5931492" y="5371513"/>
                </a:cubicBezTo>
                <a:lnTo>
                  <a:pt x="5909558" y="5364228"/>
                </a:lnTo>
                <a:lnTo>
                  <a:pt x="5906319" y="5357590"/>
                </a:lnTo>
                <a:lnTo>
                  <a:pt x="5891268" y="5355650"/>
                </a:lnTo>
                <a:lnTo>
                  <a:pt x="5887711" y="5353947"/>
                </a:lnTo>
                <a:cubicBezTo>
                  <a:pt x="5880924" y="5350671"/>
                  <a:pt x="5874113" y="5347614"/>
                  <a:pt x="5866852" y="5345374"/>
                </a:cubicBezTo>
                <a:cubicBezTo>
                  <a:pt x="5859911" y="5373405"/>
                  <a:pt x="5803959" y="5330929"/>
                  <a:pt x="5811310" y="5356530"/>
                </a:cubicBezTo>
                <a:cubicBezTo>
                  <a:pt x="5780489" y="5350949"/>
                  <a:pt x="5782784" y="5364359"/>
                  <a:pt x="5770689" y="5359014"/>
                </a:cubicBezTo>
                <a:lnTo>
                  <a:pt x="5767719" y="5357260"/>
                </a:lnTo>
                <a:lnTo>
                  <a:pt x="5765688" y="5352793"/>
                </a:lnTo>
                <a:lnTo>
                  <a:pt x="5758598" y="5351053"/>
                </a:lnTo>
                <a:lnTo>
                  <a:pt x="5752036" y="5346019"/>
                </a:lnTo>
                <a:cubicBezTo>
                  <a:pt x="5676031" y="5353035"/>
                  <a:pt x="5573285" y="5304575"/>
                  <a:pt x="5503590" y="5325537"/>
                </a:cubicBezTo>
                <a:lnTo>
                  <a:pt x="5389848" y="5351472"/>
                </a:lnTo>
                <a:cubicBezTo>
                  <a:pt x="5378275" y="5360535"/>
                  <a:pt x="5357949" y="5362044"/>
                  <a:pt x="5344450" y="5354840"/>
                </a:cubicBezTo>
                <a:cubicBezTo>
                  <a:pt x="5342129" y="5353601"/>
                  <a:pt x="5340101" y="5352144"/>
                  <a:pt x="5338428" y="5350516"/>
                </a:cubicBezTo>
                <a:cubicBezTo>
                  <a:pt x="5303858" y="5372450"/>
                  <a:pt x="5291134" y="5358414"/>
                  <a:pt x="5273489" y="5373945"/>
                </a:cubicBezTo>
                <a:cubicBezTo>
                  <a:pt x="5228455" y="5376430"/>
                  <a:pt x="5198895" y="5356533"/>
                  <a:pt x="5182701" y="5370075"/>
                </a:cubicBezTo>
                <a:cubicBezTo>
                  <a:pt x="5161004" y="5366959"/>
                  <a:pt x="5136154" y="5346791"/>
                  <a:pt x="5114856" y="5361037"/>
                </a:cubicBezTo>
                <a:cubicBezTo>
                  <a:pt x="5116518" y="5347803"/>
                  <a:pt x="5086668" y="5368445"/>
                  <a:pt x="5076532" y="5358612"/>
                </a:cubicBezTo>
                <a:cubicBezTo>
                  <a:pt x="5069788" y="5350240"/>
                  <a:pt x="5059157" y="5354551"/>
                  <a:pt x="5048954" y="5353915"/>
                </a:cubicBezTo>
                <a:cubicBezTo>
                  <a:pt x="5038015" y="5346654"/>
                  <a:pt x="4991132" y="5351733"/>
                  <a:pt x="4977087" y="5357736"/>
                </a:cubicBezTo>
                <a:cubicBezTo>
                  <a:pt x="4940420" y="5380054"/>
                  <a:pt x="4887089" y="5353763"/>
                  <a:pt x="4857261" y="5370659"/>
                </a:cubicBezTo>
                <a:cubicBezTo>
                  <a:pt x="4820568" y="5378246"/>
                  <a:pt x="4797284" y="5358899"/>
                  <a:pt x="4769845" y="5353264"/>
                </a:cubicBezTo>
                <a:cubicBezTo>
                  <a:pt x="4768462" y="5381819"/>
                  <a:pt x="4711275" y="5345988"/>
                  <a:pt x="4722220" y="5370534"/>
                </a:cubicBezTo>
                <a:cubicBezTo>
                  <a:pt x="4684293" y="5367762"/>
                  <a:pt x="4704662" y="5391854"/>
                  <a:pt x="4667552" y="5366753"/>
                </a:cubicBezTo>
                <a:cubicBezTo>
                  <a:pt x="4600967" y="5382212"/>
                  <a:pt x="4513038" y="5362869"/>
                  <a:pt x="4454472" y="5391442"/>
                </a:cubicBezTo>
                <a:lnTo>
                  <a:pt x="4317219" y="5411554"/>
                </a:lnTo>
                <a:lnTo>
                  <a:pt x="4298346" y="5416146"/>
                </a:lnTo>
                <a:cubicBezTo>
                  <a:pt x="4298306" y="5416758"/>
                  <a:pt x="4298267" y="5417371"/>
                  <a:pt x="4298228" y="5417983"/>
                </a:cubicBezTo>
                <a:cubicBezTo>
                  <a:pt x="4297649" y="5419178"/>
                  <a:pt x="4296651" y="5419253"/>
                  <a:pt x="4295233" y="5418735"/>
                </a:cubicBezTo>
                <a:lnTo>
                  <a:pt x="4292799" y="5417494"/>
                </a:lnTo>
                <a:lnTo>
                  <a:pt x="4289225" y="5418364"/>
                </a:lnTo>
                <a:lnTo>
                  <a:pt x="4279515" y="5420247"/>
                </a:lnTo>
                <a:lnTo>
                  <a:pt x="4275872" y="5423890"/>
                </a:lnTo>
                <a:lnTo>
                  <a:pt x="4227055" y="5427466"/>
                </a:lnTo>
                <a:lnTo>
                  <a:pt x="4213123" y="5433155"/>
                </a:lnTo>
                <a:cubicBezTo>
                  <a:pt x="4200364" y="5437794"/>
                  <a:pt x="4187574" y="5440279"/>
                  <a:pt x="4175436" y="5434156"/>
                </a:cubicBezTo>
                <a:cubicBezTo>
                  <a:pt x="4177805" y="5447129"/>
                  <a:pt x="4143760" y="5429295"/>
                  <a:pt x="4132856" y="5439937"/>
                </a:cubicBezTo>
                <a:cubicBezTo>
                  <a:pt x="4125673" y="5448831"/>
                  <a:pt x="4113669" y="5445492"/>
                  <a:pt x="4102333" y="5447021"/>
                </a:cubicBezTo>
                <a:cubicBezTo>
                  <a:pt x="4090434" y="5455185"/>
                  <a:pt x="4038031" y="5454280"/>
                  <a:pt x="4022159" y="5449566"/>
                </a:cubicBezTo>
                <a:cubicBezTo>
                  <a:pt x="3980455" y="5430671"/>
                  <a:pt x="3922096" y="5461433"/>
                  <a:pt x="3888224" y="5447312"/>
                </a:cubicBezTo>
                <a:cubicBezTo>
                  <a:pt x="3877937" y="5446239"/>
                  <a:pt x="3868647" y="5446763"/>
                  <a:pt x="3860026" y="5448274"/>
                </a:cubicBezTo>
                <a:lnTo>
                  <a:pt x="3832796" y="5461349"/>
                </a:lnTo>
                <a:lnTo>
                  <a:pt x="3817485" y="5462797"/>
                </a:lnTo>
                <a:lnTo>
                  <a:pt x="3813676" y="5464379"/>
                </a:lnTo>
                <a:cubicBezTo>
                  <a:pt x="3806407" y="5467429"/>
                  <a:pt x="3799147" y="5470257"/>
                  <a:pt x="3791563" y="5472259"/>
                </a:cubicBezTo>
                <a:cubicBezTo>
                  <a:pt x="3788910" y="5444072"/>
                  <a:pt x="3726624" y="5484631"/>
                  <a:pt x="3737858" y="5459331"/>
                </a:cubicBezTo>
                <a:cubicBezTo>
                  <a:pt x="3706262" y="5463900"/>
                  <a:pt x="3710598" y="5450598"/>
                  <a:pt x="3697716" y="5455539"/>
                </a:cubicBezTo>
                <a:lnTo>
                  <a:pt x="3694487" y="5457193"/>
                </a:lnTo>
                <a:lnTo>
                  <a:pt x="3691779" y="5461582"/>
                </a:lnTo>
                <a:lnTo>
                  <a:pt x="3684442" y="5463086"/>
                </a:lnTo>
                <a:lnTo>
                  <a:pt x="3677129" y="5467898"/>
                </a:lnTo>
                <a:cubicBezTo>
                  <a:pt x="3602381" y="5458439"/>
                  <a:pt x="3505226" y="5485361"/>
                  <a:pt x="3438897" y="5462195"/>
                </a:cubicBezTo>
                <a:lnTo>
                  <a:pt x="3389756" y="5444428"/>
                </a:lnTo>
                <a:cubicBezTo>
                  <a:pt x="3364455" y="5437704"/>
                  <a:pt x="3342081" y="5466704"/>
                  <a:pt x="3316666" y="5450736"/>
                </a:cubicBezTo>
                <a:cubicBezTo>
                  <a:pt x="3306503" y="5441319"/>
                  <a:pt x="3286457" y="5439158"/>
                  <a:pt x="3271894" y="5445907"/>
                </a:cubicBezTo>
                <a:cubicBezTo>
                  <a:pt x="3269388" y="5447068"/>
                  <a:pt x="3267143" y="5448455"/>
                  <a:pt x="3265228" y="5450024"/>
                </a:cubicBezTo>
                <a:cubicBezTo>
                  <a:pt x="3234084" y="5427025"/>
                  <a:pt x="3219254" y="5440615"/>
                  <a:pt x="3204017" y="5424552"/>
                </a:cubicBezTo>
                <a:cubicBezTo>
                  <a:pt x="3159473" y="5420614"/>
                  <a:pt x="3126956" y="5439505"/>
                  <a:pt x="3112867" y="5425473"/>
                </a:cubicBezTo>
                <a:cubicBezTo>
                  <a:pt x="3090747" y="5427880"/>
                  <a:pt x="3062886" y="5447193"/>
                  <a:pt x="3043809" y="5432293"/>
                </a:cubicBezTo>
                <a:cubicBezTo>
                  <a:pt x="3043452" y="5445549"/>
                  <a:pt x="3016821" y="5423991"/>
                  <a:pt x="3005211" y="5433472"/>
                </a:cubicBezTo>
                <a:cubicBezTo>
                  <a:pt x="2997207" y="5441605"/>
                  <a:pt x="2987260" y="5436961"/>
                  <a:pt x="2976986" y="5437264"/>
                </a:cubicBezTo>
                <a:cubicBezTo>
                  <a:pt x="2964968" y="5444153"/>
                  <a:pt x="2918975" y="5437570"/>
                  <a:pt x="2905879" y="5431128"/>
                </a:cubicBezTo>
                <a:cubicBezTo>
                  <a:pt x="2872703" y="5407678"/>
                  <a:pt x="2815496" y="5432178"/>
                  <a:pt x="2788318" y="5414358"/>
                </a:cubicBezTo>
                <a:cubicBezTo>
                  <a:pt x="2746271" y="5410854"/>
                  <a:pt x="2685231" y="5410484"/>
                  <a:pt x="2653590" y="5410111"/>
                </a:cubicBezTo>
                <a:cubicBezTo>
                  <a:pt x="2615334" y="5411650"/>
                  <a:pt x="2639324" y="5388277"/>
                  <a:pt x="2598481" y="5412114"/>
                </a:cubicBezTo>
                <a:cubicBezTo>
                  <a:pt x="2534415" y="5394537"/>
                  <a:pt x="2387966" y="5438902"/>
                  <a:pt x="2333897" y="5408505"/>
                </a:cubicBezTo>
                <a:cubicBezTo>
                  <a:pt x="2279458" y="5405891"/>
                  <a:pt x="2312839" y="5402348"/>
                  <a:pt x="2271841" y="5396433"/>
                </a:cubicBezTo>
                <a:cubicBezTo>
                  <a:pt x="2263465" y="5363868"/>
                  <a:pt x="2168184" y="5361433"/>
                  <a:pt x="2143705" y="5345095"/>
                </a:cubicBezTo>
                <a:cubicBezTo>
                  <a:pt x="2087043" y="5343333"/>
                  <a:pt x="2041689" y="5319742"/>
                  <a:pt x="1986408" y="5335524"/>
                </a:cubicBezTo>
                <a:cubicBezTo>
                  <a:pt x="1983594" y="5331315"/>
                  <a:pt x="1979798" y="5327915"/>
                  <a:pt x="1975333" y="5325099"/>
                </a:cubicBezTo>
                <a:lnTo>
                  <a:pt x="1972441" y="5323775"/>
                </a:lnTo>
                <a:lnTo>
                  <a:pt x="1971497" y="5324412"/>
                </a:lnTo>
                <a:cubicBezTo>
                  <a:pt x="1967825" y="5325937"/>
                  <a:pt x="1963255" y="5326871"/>
                  <a:pt x="1956886" y="5327069"/>
                </a:cubicBezTo>
                <a:cubicBezTo>
                  <a:pt x="1957692" y="5357103"/>
                  <a:pt x="1944755" y="5337483"/>
                  <a:pt x="1924833" y="5344911"/>
                </a:cubicBezTo>
                <a:cubicBezTo>
                  <a:pt x="1907350" y="5349449"/>
                  <a:pt x="1899872" y="5360515"/>
                  <a:pt x="1885856" y="5367299"/>
                </a:cubicBezTo>
                <a:cubicBezTo>
                  <a:pt x="1874373" y="5371950"/>
                  <a:pt x="1870677" y="5363227"/>
                  <a:pt x="1855937" y="5372820"/>
                </a:cubicBezTo>
                <a:cubicBezTo>
                  <a:pt x="1826799" y="5367486"/>
                  <a:pt x="1805938" y="5389998"/>
                  <a:pt x="1784500" y="5395926"/>
                </a:cubicBezTo>
                <a:cubicBezTo>
                  <a:pt x="1777473" y="5395836"/>
                  <a:pt x="1756895" y="5401012"/>
                  <a:pt x="1737998" y="5407426"/>
                </a:cubicBezTo>
                <a:lnTo>
                  <a:pt x="1736716" y="5407939"/>
                </a:lnTo>
                <a:lnTo>
                  <a:pt x="1726742" y="5405934"/>
                </a:lnTo>
                <a:cubicBezTo>
                  <a:pt x="1724249" y="5404894"/>
                  <a:pt x="1723700" y="5403454"/>
                  <a:pt x="1726849" y="5401221"/>
                </a:cubicBezTo>
                <a:cubicBezTo>
                  <a:pt x="1723886" y="5399045"/>
                  <a:pt x="1720993" y="5398236"/>
                  <a:pt x="1718134" y="5398128"/>
                </a:cubicBezTo>
                <a:cubicBezTo>
                  <a:pt x="1712416" y="5397910"/>
                  <a:pt x="1706830" y="5400494"/>
                  <a:pt x="1701063" y="5400545"/>
                </a:cubicBezTo>
                <a:lnTo>
                  <a:pt x="1694634" y="5398728"/>
                </a:lnTo>
                <a:lnTo>
                  <a:pt x="1692270" y="5399053"/>
                </a:lnTo>
                <a:lnTo>
                  <a:pt x="1686657" y="5399247"/>
                </a:lnTo>
                <a:lnTo>
                  <a:pt x="1687479" y="5402165"/>
                </a:lnTo>
                <a:cubicBezTo>
                  <a:pt x="1688791" y="5404927"/>
                  <a:pt x="1689812" y="5407972"/>
                  <a:pt x="1680969" y="5407963"/>
                </a:cubicBezTo>
                <a:cubicBezTo>
                  <a:pt x="1662599" y="5406532"/>
                  <a:pt x="1656841" y="5418932"/>
                  <a:pt x="1648682" y="5407558"/>
                </a:cubicBezTo>
                <a:lnTo>
                  <a:pt x="1646819" y="5404306"/>
                </a:lnTo>
                <a:lnTo>
                  <a:pt x="1642743" y="5403927"/>
                </a:lnTo>
                <a:cubicBezTo>
                  <a:pt x="1640569" y="5404120"/>
                  <a:pt x="1639361" y="5404983"/>
                  <a:pt x="1639788" y="5407135"/>
                </a:cubicBezTo>
                <a:cubicBezTo>
                  <a:pt x="1622347" y="5398881"/>
                  <a:pt x="1603063" y="5413406"/>
                  <a:pt x="1585803" y="5416574"/>
                </a:cubicBezTo>
                <a:cubicBezTo>
                  <a:pt x="1572467" y="5408520"/>
                  <a:pt x="1549407" y="5423110"/>
                  <a:pt x="1513331" y="5423805"/>
                </a:cubicBezTo>
                <a:cubicBezTo>
                  <a:pt x="1498774" y="5414520"/>
                  <a:pt x="1489007" y="5424393"/>
                  <a:pt x="1460734" y="5411778"/>
                </a:cubicBezTo>
                <a:cubicBezTo>
                  <a:pt x="1459446" y="5412932"/>
                  <a:pt x="1457867" y="5413992"/>
                  <a:pt x="1456045" y="5414928"/>
                </a:cubicBezTo>
                <a:cubicBezTo>
                  <a:pt x="1445460" y="5420354"/>
                  <a:pt x="1429166" y="5420415"/>
                  <a:pt x="1419653" y="5415060"/>
                </a:cubicBezTo>
                <a:cubicBezTo>
                  <a:pt x="1374353" y="5398095"/>
                  <a:pt x="1332064" y="5398411"/>
                  <a:pt x="1292605" y="5394671"/>
                </a:cubicBezTo>
                <a:cubicBezTo>
                  <a:pt x="1247867" y="5392301"/>
                  <a:pt x="1276603" y="5411730"/>
                  <a:pt x="1221477" y="5395509"/>
                </a:cubicBezTo>
                <a:cubicBezTo>
                  <a:pt x="1215107" y="5402140"/>
                  <a:pt x="1207983" y="5402421"/>
                  <a:pt x="1196159" y="5399169"/>
                </a:cubicBezTo>
                <a:cubicBezTo>
                  <a:pt x="1174396" y="5398516"/>
                  <a:pt x="1175280" y="5415282"/>
                  <a:pt x="1153748" y="5405093"/>
                </a:cubicBezTo>
                <a:cubicBezTo>
                  <a:pt x="1157267" y="5414115"/>
                  <a:pt x="1112247" y="5408398"/>
                  <a:pt x="1121874" y="5417803"/>
                </a:cubicBezTo>
                <a:cubicBezTo>
                  <a:pt x="1107293" y="5425943"/>
                  <a:pt x="1100911" y="5412406"/>
                  <a:pt x="1086481" y="5419474"/>
                </a:cubicBezTo>
                <a:cubicBezTo>
                  <a:pt x="1070504" y="5421068"/>
                  <a:pt x="1096054" y="5409890"/>
                  <a:pt x="1078485" y="5409150"/>
                </a:cubicBezTo>
                <a:cubicBezTo>
                  <a:pt x="1057107" y="5409880"/>
                  <a:pt x="1057916" y="5393370"/>
                  <a:pt x="1040550" y="5414415"/>
                </a:cubicBezTo>
                <a:cubicBezTo>
                  <a:pt x="1018445" y="5409298"/>
                  <a:pt x="1013694" y="5418764"/>
                  <a:pt x="982981" y="5423575"/>
                </a:cubicBezTo>
                <a:cubicBezTo>
                  <a:pt x="970423" y="5418342"/>
                  <a:pt x="960063" y="5420960"/>
                  <a:pt x="949836" y="5426093"/>
                </a:cubicBezTo>
                <a:cubicBezTo>
                  <a:pt x="920168" y="5424861"/>
                  <a:pt x="892764" y="5432710"/>
                  <a:pt x="859237" y="5435973"/>
                </a:cubicBezTo>
                <a:cubicBezTo>
                  <a:pt x="823344" y="5430160"/>
                  <a:pt x="804272" y="5444731"/>
                  <a:pt x="768445" y="5448159"/>
                </a:cubicBezTo>
                <a:cubicBezTo>
                  <a:pt x="733630" y="5434899"/>
                  <a:pt x="744432" y="5468566"/>
                  <a:pt x="714393" y="5468302"/>
                </a:cubicBezTo>
                <a:cubicBezTo>
                  <a:pt x="665910" y="5456640"/>
                  <a:pt x="715197" y="5479526"/>
                  <a:pt x="639791" y="5476924"/>
                </a:cubicBezTo>
                <a:cubicBezTo>
                  <a:pt x="635590" y="5474880"/>
                  <a:pt x="626375" y="5477333"/>
                  <a:pt x="627266" y="5480260"/>
                </a:cubicBezTo>
                <a:cubicBezTo>
                  <a:pt x="622501" y="5479477"/>
                  <a:pt x="611196" y="5474127"/>
                  <a:pt x="609977" y="5478891"/>
                </a:cubicBezTo>
                <a:cubicBezTo>
                  <a:pt x="585928" y="5480121"/>
                  <a:pt x="562064" y="5478026"/>
                  <a:pt x="540688" y="5472807"/>
                </a:cubicBezTo>
                <a:cubicBezTo>
                  <a:pt x="494260" y="5482226"/>
                  <a:pt x="519722" y="5459453"/>
                  <a:pt x="486194" y="5462661"/>
                </a:cubicBezTo>
                <a:cubicBezTo>
                  <a:pt x="459222" y="5472731"/>
                  <a:pt x="449283" y="5465413"/>
                  <a:pt x="418164" y="5472485"/>
                </a:cubicBezTo>
                <a:cubicBezTo>
                  <a:pt x="407504" y="5457469"/>
                  <a:pt x="388899" y="5474930"/>
                  <a:pt x="376724" y="5470967"/>
                </a:cubicBezTo>
                <a:cubicBezTo>
                  <a:pt x="357541" y="5489409"/>
                  <a:pt x="329120" y="5456071"/>
                  <a:pt x="308908" y="5457025"/>
                </a:cubicBezTo>
                <a:cubicBezTo>
                  <a:pt x="274916" y="5461376"/>
                  <a:pt x="238368" y="5480973"/>
                  <a:pt x="219416" y="5463995"/>
                </a:cubicBezTo>
                <a:cubicBezTo>
                  <a:pt x="217077" y="5471389"/>
                  <a:pt x="220429" y="5481203"/>
                  <a:pt x="200977" y="5480608"/>
                </a:cubicBezTo>
                <a:cubicBezTo>
                  <a:pt x="193315" y="5484612"/>
                  <a:pt x="192227" y="5495868"/>
                  <a:pt x="176226" y="5491022"/>
                </a:cubicBezTo>
                <a:cubicBezTo>
                  <a:pt x="195501" y="5480307"/>
                  <a:pt x="163065" y="5480325"/>
                  <a:pt x="165702" y="5468604"/>
                </a:cubicBezTo>
                <a:cubicBezTo>
                  <a:pt x="141228" y="5462364"/>
                  <a:pt x="86026" y="5474606"/>
                  <a:pt x="88282" y="5453658"/>
                </a:cubicBezTo>
                <a:cubicBezTo>
                  <a:pt x="80722" y="5441690"/>
                  <a:pt x="50300" y="5462007"/>
                  <a:pt x="49602" y="5448762"/>
                </a:cubicBezTo>
                <a:cubicBezTo>
                  <a:pt x="42967" y="5453333"/>
                  <a:pt x="33469" y="5452380"/>
                  <a:pt x="22844" y="5450459"/>
                </a:cubicBezTo>
                <a:lnTo>
                  <a:pt x="0" y="544765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25400" dir="5400000" algn="t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DCD6552F-C98B-4FBA-842F-3EF2D5ACA1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099" y="585274"/>
            <a:ext cx="7036051" cy="5492212"/>
          </a:xfrm>
          <a:custGeom>
            <a:avLst/>
            <a:gdLst>
              <a:gd name="connsiteX0" fmla="*/ 0 w 7036051"/>
              <a:gd name="connsiteY0" fmla="*/ 0 h 5492212"/>
              <a:gd name="connsiteX1" fmla="*/ 7036051 w 7036051"/>
              <a:gd name="connsiteY1" fmla="*/ 0 h 5492212"/>
              <a:gd name="connsiteX2" fmla="*/ 7036051 w 7036051"/>
              <a:gd name="connsiteY2" fmla="*/ 5163846 h 5492212"/>
              <a:gd name="connsiteX3" fmla="*/ 7012593 w 7036051"/>
              <a:gd name="connsiteY3" fmla="*/ 5176898 h 5492212"/>
              <a:gd name="connsiteX4" fmla="*/ 6958601 w 7036051"/>
              <a:gd name="connsiteY4" fmla="*/ 5204359 h 5492212"/>
              <a:gd name="connsiteX5" fmla="*/ 6951226 w 7036051"/>
              <a:gd name="connsiteY5" fmla="*/ 5203241 h 5492212"/>
              <a:gd name="connsiteX6" fmla="*/ 6920864 w 7036051"/>
              <a:gd name="connsiteY6" fmla="*/ 5220003 h 5492212"/>
              <a:gd name="connsiteX7" fmla="*/ 6834841 w 7036051"/>
              <a:gd name="connsiteY7" fmla="*/ 5266115 h 5492212"/>
              <a:gd name="connsiteX8" fmla="*/ 6777937 w 7036051"/>
              <a:gd name="connsiteY8" fmla="*/ 5332502 h 5492212"/>
              <a:gd name="connsiteX9" fmla="*/ 6752874 w 7036051"/>
              <a:gd name="connsiteY9" fmla="*/ 5340428 h 5492212"/>
              <a:gd name="connsiteX10" fmla="*/ 6711115 w 7036051"/>
              <a:gd name="connsiteY10" fmla="*/ 5353924 h 5492212"/>
              <a:gd name="connsiteX11" fmla="*/ 6702149 w 7036051"/>
              <a:gd name="connsiteY11" fmla="*/ 5351500 h 5492212"/>
              <a:gd name="connsiteX12" fmla="*/ 6698458 w 7036051"/>
              <a:gd name="connsiteY12" fmla="*/ 5352743 h 5492212"/>
              <a:gd name="connsiteX13" fmla="*/ 6698049 w 7036051"/>
              <a:gd name="connsiteY13" fmla="*/ 5352570 h 5492212"/>
              <a:gd name="connsiteX14" fmla="*/ 6697297 w 7036051"/>
              <a:gd name="connsiteY14" fmla="*/ 5353134 h 5492212"/>
              <a:gd name="connsiteX15" fmla="*/ 6689118 w 7036051"/>
              <a:gd name="connsiteY15" fmla="*/ 5355890 h 5492212"/>
              <a:gd name="connsiteX16" fmla="*/ 6670605 w 7036051"/>
              <a:gd name="connsiteY16" fmla="*/ 5355427 h 5492212"/>
              <a:gd name="connsiteX17" fmla="*/ 6659606 w 7036051"/>
              <a:gd name="connsiteY17" fmla="*/ 5357084 h 5492212"/>
              <a:gd name="connsiteX18" fmla="*/ 6649636 w 7036051"/>
              <a:gd name="connsiteY18" fmla="*/ 5367869 h 5492212"/>
              <a:gd name="connsiteX19" fmla="*/ 6642159 w 7036051"/>
              <a:gd name="connsiteY19" fmla="*/ 5369506 h 5492212"/>
              <a:gd name="connsiteX20" fmla="*/ 6640764 w 7036051"/>
              <a:gd name="connsiteY20" fmla="*/ 5370991 h 5492212"/>
              <a:gd name="connsiteX21" fmla="*/ 6636665 w 7036051"/>
              <a:gd name="connsiteY21" fmla="*/ 5374002 h 5492212"/>
              <a:gd name="connsiteX22" fmla="*/ 6641287 w 7036051"/>
              <a:gd name="connsiteY22" fmla="*/ 5376181 h 5492212"/>
              <a:gd name="connsiteX23" fmla="*/ 6591018 w 7036051"/>
              <a:gd name="connsiteY23" fmla="*/ 5390981 h 5492212"/>
              <a:gd name="connsiteX24" fmla="*/ 6548326 w 7036051"/>
              <a:gd name="connsiteY24" fmla="*/ 5403583 h 5492212"/>
              <a:gd name="connsiteX25" fmla="*/ 6472868 w 7036051"/>
              <a:gd name="connsiteY25" fmla="*/ 5394733 h 5492212"/>
              <a:gd name="connsiteX26" fmla="*/ 6401194 w 7036051"/>
              <a:gd name="connsiteY26" fmla="*/ 5422870 h 5492212"/>
              <a:gd name="connsiteX27" fmla="*/ 6381961 w 7036051"/>
              <a:gd name="connsiteY27" fmla="*/ 5422940 h 5492212"/>
              <a:gd name="connsiteX28" fmla="*/ 6363834 w 7036051"/>
              <a:gd name="connsiteY28" fmla="*/ 5417751 h 5492212"/>
              <a:gd name="connsiteX29" fmla="*/ 6363997 w 7036051"/>
              <a:gd name="connsiteY29" fmla="*/ 5415912 h 5492212"/>
              <a:gd name="connsiteX30" fmla="*/ 6361124 w 7036051"/>
              <a:gd name="connsiteY30" fmla="*/ 5415066 h 5492212"/>
              <a:gd name="connsiteX31" fmla="*/ 6358507 w 7036051"/>
              <a:gd name="connsiteY31" fmla="*/ 5416224 h 5492212"/>
              <a:gd name="connsiteX32" fmla="*/ 6355073 w 7036051"/>
              <a:gd name="connsiteY32" fmla="*/ 5415242 h 5492212"/>
              <a:gd name="connsiteX33" fmla="*/ 6345676 w 7036051"/>
              <a:gd name="connsiteY33" fmla="*/ 5413049 h 5492212"/>
              <a:gd name="connsiteX34" fmla="*/ 6342596 w 7036051"/>
              <a:gd name="connsiteY34" fmla="*/ 5409297 h 5492212"/>
              <a:gd name="connsiteX35" fmla="*/ 6305742 w 7036051"/>
              <a:gd name="connsiteY35" fmla="*/ 5401622 h 5492212"/>
              <a:gd name="connsiteX36" fmla="*/ 6294445 w 7036051"/>
              <a:gd name="connsiteY36" fmla="*/ 5404149 h 5492212"/>
              <a:gd name="connsiteX37" fmla="*/ 6281414 w 7036051"/>
              <a:gd name="connsiteY37" fmla="*/ 5398024 h 5492212"/>
              <a:gd name="connsiteX38" fmla="*/ 6243972 w 7036051"/>
              <a:gd name="connsiteY38" fmla="*/ 5395807 h 5492212"/>
              <a:gd name="connsiteX39" fmla="*/ 6202379 w 7036051"/>
              <a:gd name="connsiteY39" fmla="*/ 5388661 h 5492212"/>
              <a:gd name="connsiteX40" fmla="*/ 6173010 w 7036051"/>
              <a:gd name="connsiteY40" fmla="*/ 5380606 h 5492212"/>
              <a:gd name="connsiteX41" fmla="*/ 6093421 w 7036051"/>
              <a:gd name="connsiteY41" fmla="*/ 5375473 h 5492212"/>
              <a:gd name="connsiteX42" fmla="*/ 5959474 w 7036051"/>
              <a:gd name="connsiteY42" fmla="*/ 5373386 h 5492212"/>
              <a:gd name="connsiteX43" fmla="*/ 5931492 w 7036051"/>
              <a:gd name="connsiteY43" fmla="*/ 5371513 h 5492212"/>
              <a:gd name="connsiteX44" fmla="*/ 5909558 w 7036051"/>
              <a:gd name="connsiteY44" fmla="*/ 5364228 h 5492212"/>
              <a:gd name="connsiteX45" fmla="*/ 5906319 w 7036051"/>
              <a:gd name="connsiteY45" fmla="*/ 5357590 h 5492212"/>
              <a:gd name="connsiteX46" fmla="*/ 5891268 w 7036051"/>
              <a:gd name="connsiteY46" fmla="*/ 5355650 h 5492212"/>
              <a:gd name="connsiteX47" fmla="*/ 5887711 w 7036051"/>
              <a:gd name="connsiteY47" fmla="*/ 5353947 h 5492212"/>
              <a:gd name="connsiteX48" fmla="*/ 5866852 w 7036051"/>
              <a:gd name="connsiteY48" fmla="*/ 5345374 h 5492212"/>
              <a:gd name="connsiteX49" fmla="*/ 5811310 w 7036051"/>
              <a:gd name="connsiteY49" fmla="*/ 5356530 h 5492212"/>
              <a:gd name="connsiteX50" fmla="*/ 5770689 w 7036051"/>
              <a:gd name="connsiteY50" fmla="*/ 5359014 h 5492212"/>
              <a:gd name="connsiteX51" fmla="*/ 5767719 w 7036051"/>
              <a:gd name="connsiteY51" fmla="*/ 5357260 h 5492212"/>
              <a:gd name="connsiteX52" fmla="*/ 5765688 w 7036051"/>
              <a:gd name="connsiteY52" fmla="*/ 5352793 h 5492212"/>
              <a:gd name="connsiteX53" fmla="*/ 5758598 w 7036051"/>
              <a:gd name="connsiteY53" fmla="*/ 5351053 h 5492212"/>
              <a:gd name="connsiteX54" fmla="*/ 5752036 w 7036051"/>
              <a:gd name="connsiteY54" fmla="*/ 5346019 h 5492212"/>
              <a:gd name="connsiteX55" fmla="*/ 5503590 w 7036051"/>
              <a:gd name="connsiteY55" fmla="*/ 5325537 h 5492212"/>
              <a:gd name="connsiteX56" fmla="*/ 5389848 w 7036051"/>
              <a:gd name="connsiteY56" fmla="*/ 5351472 h 5492212"/>
              <a:gd name="connsiteX57" fmla="*/ 5344450 w 7036051"/>
              <a:gd name="connsiteY57" fmla="*/ 5354840 h 5492212"/>
              <a:gd name="connsiteX58" fmla="*/ 5338428 w 7036051"/>
              <a:gd name="connsiteY58" fmla="*/ 5350516 h 5492212"/>
              <a:gd name="connsiteX59" fmla="*/ 5273489 w 7036051"/>
              <a:gd name="connsiteY59" fmla="*/ 5373945 h 5492212"/>
              <a:gd name="connsiteX60" fmla="*/ 5182701 w 7036051"/>
              <a:gd name="connsiteY60" fmla="*/ 5370075 h 5492212"/>
              <a:gd name="connsiteX61" fmla="*/ 5114856 w 7036051"/>
              <a:gd name="connsiteY61" fmla="*/ 5361037 h 5492212"/>
              <a:gd name="connsiteX62" fmla="*/ 5076532 w 7036051"/>
              <a:gd name="connsiteY62" fmla="*/ 5358612 h 5492212"/>
              <a:gd name="connsiteX63" fmla="*/ 5048954 w 7036051"/>
              <a:gd name="connsiteY63" fmla="*/ 5353915 h 5492212"/>
              <a:gd name="connsiteX64" fmla="*/ 4977087 w 7036051"/>
              <a:gd name="connsiteY64" fmla="*/ 5357736 h 5492212"/>
              <a:gd name="connsiteX65" fmla="*/ 4857261 w 7036051"/>
              <a:gd name="connsiteY65" fmla="*/ 5370659 h 5492212"/>
              <a:gd name="connsiteX66" fmla="*/ 4769845 w 7036051"/>
              <a:gd name="connsiteY66" fmla="*/ 5353264 h 5492212"/>
              <a:gd name="connsiteX67" fmla="*/ 4722220 w 7036051"/>
              <a:gd name="connsiteY67" fmla="*/ 5370534 h 5492212"/>
              <a:gd name="connsiteX68" fmla="*/ 4667552 w 7036051"/>
              <a:gd name="connsiteY68" fmla="*/ 5366753 h 5492212"/>
              <a:gd name="connsiteX69" fmla="*/ 4454472 w 7036051"/>
              <a:gd name="connsiteY69" fmla="*/ 5391442 h 5492212"/>
              <a:gd name="connsiteX70" fmla="*/ 4317219 w 7036051"/>
              <a:gd name="connsiteY70" fmla="*/ 5411554 h 5492212"/>
              <a:gd name="connsiteX71" fmla="*/ 4298346 w 7036051"/>
              <a:gd name="connsiteY71" fmla="*/ 5416146 h 5492212"/>
              <a:gd name="connsiteX72" fmla="*/ 4298228 w 7036051"/>
              <a:gd name="connsiteY72" fmla="*/ 5417983 h 5492212"/>
              <a:gd name="connsiteX73" fmla="*/ 4295233 w 7036051"/>
              <a:gd name="connsiteY73" fmla="*/ 5418735 h 5492212"/>
              <a:gd name="connsiteX74" fmla="*/ 4292799 w 7036051"/>
              <a:gd name="connsiteY74" fmla="*/ 5417494 h 5492212"/>
              <a:gd name="connsiteX75" fmla="*/ 4289225 w 7036051"/>
              <a:gd name="connsiteY75" fmla="*/ 5418364 h 5492212"/>
              <a:gd name="connsiteX76" fmla="*/ 4279515 w 7036051"/>
              <a:gd name="connsiteY76" fmla="*/ 5420247 h 5492212"/>
              <a:gd name="connsiteX77" fmla="*/ 4275872 w 7036051"/>
              <a:gd name="connsiteY77" fmla="*/ 5423890 h 5492212"/>
              <a:gd name="connsiteX78" fmla="*/ 4227055 w 7036051"/>
              <a:gd name="connsiteY78" fmla="*/ 5427466 h 5492212"/>
              <a:gd name="connsiteX79" fmla="*/ 4213123 w 7036051"/>
              <a:gd name="connsiteY79" fmla="*/ 5433155 h 5492212"/>
              <a:gd name="connsiteX80" fmla="*/ 4175436 w 7036051"/>
              <a:gd name="connsiteY80" fmla="*/ 5434156 h 5492212"/>
              <a:gd name="connsiteX81" fmla="*/ 4132856 w 7036051"/>
              <a:gd name="connsiteY81" fmla="*/ 5439937 h 5492212"/>
              <a:gd name="connsiteX82" fmla="*/ 4102333 w 7036051"/>
              <a:gd name="connsiteY82" fmla="*/ 5447021 h 5492212"/>
              <a:gd name="connsiteX83" fmla="*/ 4022159 w 7036051"/>
              <a:gd name="connsiteY83" fmla="*/ 5449566 h 5492212"/>
              <a:gd name="connsiteX84" fmla="*/ 3888224 w 7036051"/>
              <a:gd name="connsiteY84" fmla="*/ 5447312 h 5492212"/>
              <a:gd name="connsiteX85" fmla="*/ 3860026 w 7036051"/>
              <a:gd name="connsiteY85" fmla="*/ 5448274 h 5492212"/>
              <a:gd name="connsiteX86" fmla="*/ 3832796 w 7036051"/>
              <a:gd name="connsiteY86" fmla="*/ 5461349 h 5492212"/>
              <a:gd name="connsiteX87" fmla="*/ 3817485 w 7036051"/>
              <a:gd name="connsiteY87" fmla="*/ 5462797 h 5492212"/>
              <a:gd name="connsiteX88" fmla="*/ 3813676 w 7036051"/>
              <a:gd name="connsiteY88" fmla="*/ 5464379 h 5492212"/>
              <a:gd name="connsiteX89" fmla="*/ 3791563 w 7036051"/>
              <a:gd name="connsiteY89" fmla="*/ 5472259 h 5492212"/>
              <a:gd name="connsiteX90" fmla="*/ 3737858 w 7036051"/>
              <a:gd name="connsiteY90" fmla="*/ 5459331 h 5492212"/>
              <a:gd name="connsiteX91" fmla="*/ 3697716 w 7036051"/>
              <a:gd name="connsiteY91" fmla="*/ 5455539 h 5492212"/>
              <a:gd name="connsiteX92" fmla="*/ 3694487 w 7036051"/>
              <a:gd name="connsiteY92" fmla="*/ 5457193 h 5492212"/>
              <a:gd name="connsiteX93" fmla="*/ 3691779 w 7036051"/>
              <a:gd name="connsiteY93" fmla="*/ 5461582 h 5492212"/>
              <a:gd name="connsiteX94" fmla="*/ 3684442 w 7036051"/>
              <a:gd name="connsiteY94" fmla="*/ 5463086 h 5492212"/>
              <a:gd name="connsiteX95" fmla="*/ 3677129 w 7036051"/>
              <a:gd name="connsiteY95" fmla="*/ 5467898 h 5492212"/>
              <a:gd name="connsiteX96" fmla="*/ 3438897 w 7036051"/>
              <a:gd name="connsiteY96" fmla="*/ 5462195 h 5492212"/>
              <a:gd name="connsiteX97" fmla="*/ 3389756 w 7036051"/>
              <a:gd name="connsiteY97" fmla="*/ 5444428 h 5492212"/>
              <a:gd name="connsiteX98" fmla="*/ 3316666 w 7036051"/>
              <a:gd name="connsiteY98" fmla="*/ 5450736 h 5492212"/>
              <a:gd name="connsiteX99" fmla="*/ 3271894 w 7036051"/>
              <a:gd name="connsiteY99" fmla="*/ 5445907 h 5492212"/>
              <a:gd name="connsiteX100" fmla="*/ 3265228 w 7036051"/>
              <a:gd name="connsiteY100" fmla="*/ 5450024 h 5492212"/>
              <a:gd name="connsiteX101" fmla="*/ 3204017 w 7036051"/>
              <a:gd name="connsiteY101" fmla="*/ 5424552 h 5492212"/>
              <a:gd name="connsiteX102" fmla="*/ 3112867 w 7036051"/>
              <a:gd name="connsiteY102" fmla="*/ 5425473 h 5492212"/>
              <a:gd name="connsiteX103" fmla="*/ 3043809 w 7036051"/>
              <a:gd name="connsiteY103" fmla="*/ 5432293 h 5492212"/>
              <a:gd name="connsiteX104" fmla="*/ 3005211 w 7036051"/>
              <a:gd name="connsiteY104" fmla="*/ 5433472 h 5492212"/>
              <a:gd name="connsiteX105" fmla="*/ 2976986 w 7036051"/>
              <a:gd name="connsiteY105" fmla="*/ 5437264 h 5492212"/>
              <a:gd name="connsiteX106" fmla="*/ 2905879 w 7036051"/>
              <a:gd name="connsiteY106" fmla="*/ 5431128 h 5492212"/>
              <a:gd name="connsiteX107" fmla="*/ 2788318 w 7036051"/>
              <a:gd name="connsiteY107" fmla="*/ 5414358 h 5492212"/>
              <a:gd name="connsiteX108" fmla="*/ 2653590 w 7036051"/>
              <a:gd name="connsiteY108" fmla="*/ 5410111 h 5492212"/>
              <a:gd name="connsiteX109" fmla="*/ 2598481 w 7036051"/>
              <a:gd name="connsiteY109" fmla="*/ 5412114 h 5492212"/>
              <a:gd name="connsiteX110" fmla="*/ 2333897 w 7036051"/>
              <a:gd name="connsiteY110" fmla="*/ 5408505 h 5492212"/>
              <a:gd name="connsiteX111" fmla="*/ 2271841 w 7036051"/>
              <a:gd name="connsiteY111" fmla="*/ 5396433 h 5492212"/>
              <a:gd name="connsiteX112" fmla="*/ 2143705 w 7036051"/>
              <a:gd name="connsiteY112" fmla="*/ 5345095 h 5492212"/>
              <a:gd name="connsiteX113" fmla="*/ 1986408 w 7036051"/>
              <a:gd name="connsiteY113" fmla="*/ 5335524 h 5492212"/>
              <a:gd name="connsiteX114" fmla="*/ 1975333 w 7036051"/>
              <a:gd name="connsiteY114" fmla="*/ 5325099 h 5492212"/>
              <a:gd name="connsiteX115" fmla="*/ 1972441 w 7036051"/>
              <a:gd name="connsiteY115" fmla="*/ 5323775 h 5492212"/>
              <a:gd name="connsiteX116" fmla="*/ 1971497 w 7036051"/>
              <a:gd name="connsiteY116" fmla="*/ 5324412 h 5492212"/>
              <a:gd name="connsiteX117" fmla="*/ 1956886 w 7036051"/>
              <a:gd name="connsiteY117" fmla="*/ 5327069 h 5492212"/>
              <a:gd name="connsiteX118" fmla="*/ 1924833 w 7036051"/>
              <a:gd name="connsiteY118" fmla="*/ 5344911 h 5492212"/>
              <a:gd name="connsiteX119" fmla="*/ 1885856 w 7036051"/>
              <a:gd name="connsiteY119" fmla="*/ 5367299 h 5492212"/>
              <a:gd name="connsiteX120" fmla="*/ 1855937 w 7036051"/>
              <a:gd name="connsiteY120" fmla="*/ 5372820 h 5492212"/>
              <a:gd name="connsiteX121" fmla="*/ 1784500 w 7036051"/>
              <a:gd name="connsiteY121" fmla="*/ 5395926 h 5492212"/>
              <a:gd name="connsiteX122" fmla="*/ 1737998 w 7036051"/>
              <a:gd name="connsiteY122" fmla="*/ 5407426 h 5492212"/>
              <a:gd name="connsiteX123" fmla="*/ 1736716 w 7036051"/>
              <a:gd name="connsiteY123" fmla="*/ 5407939 h 5492212"/>
              <a:gd name="connsiteX124" fmla="*/ 1726742 w 7036051"/>
              <a:gd name="connsiteY124" fmla="*/ 5405934 h 5492212"/>
              <a:gd name="connsiteX125" fmla="*/ 1726849 w 7036051"/>
              <a:gd name="connsiteY125" fmla="*/ 5401221 h 5492212"/>
              <a:gd name="connsiteX126" fmla="*/ 1718134 w 7036051"/>
              <a:gd name="connsiteY126" fmla="*/ 5398128 h 5492212"/>
              <a:gd name="connsiteX127" fmla="*/ 1701063 w 7036051"/>
              <a:gd name="connsiteY127" fmla="*/ 5400545 h 5492212"/>
              <a:gd name="connsiteX128" fmla="*/ 1694634 w 7036051"/>
              <a:gd name="connsiteY128" fmla="*/ 5398728 h 5492212"/>
              <a:gd name="connsiteX129" fmla="*/ 1692270 w 7036051"/>
              <a:gd name="connsiteY129" fmla="*/ 5399053 h 5492212"/>
              <a:gd name="connsiteX130" fmla="*/ 1686657 w 7036051"/>
              <a:gd name="connsiteY130" fmla="*/ 5399247 h 5492212"/>
              <a:gd name="connsiteX131" fmla="*/ 1687479 w 7036051"/>
              <a:gd name="connsiteY131" fmla="*/ 5402165 h 5492212"/>
              <a:gd name="connsiteX132" fmla="*/ 1680969 w 7036051"/>
              <a:gd name="connsiteY132" fmla="*/ 5407963 h 5492212"/>
              <a:gd name="connsiteX133" fmla="*/ 1648682 w 7036051"/>
              <a:gd name="connsiteY133" fmla="*/ 5407558 h 5492212"/>
              <a:gd name="connsiteX134" fmla="*/ 1646819 w 7036051"/>
              <a:gd name="connsiteY134" fmla="*/ 5404306 h 5492212"/>
              <a:gd name="connsiteX135" fmla="*/ 1642743 w 7036051"/>
              <a:gd name="connsiteY135" fmla="*/ 5403927 h 5492212"/>
              <a:gd name="connsiteX136" fmla="*/ 1639788 w 7036051"/>
              <a:gd name="connsiteY136" fmla="*/ 5407135 h 5492212"/>
              <a:gd name="connsiteX137" fmla="*/ 1585803 w 7036051"/>
              <a:gd name="connsiteY137" fmla="*/ 5416574 h 5492212"/>
              <a:gd name="connsiteX138" fmla="*/ 1513331 w 7036051"/>
              <a:gd name="connsiteY138" fmla="*/ 5423805 h 5492212"/>
              <a:gd name="connsiteX139" fmla="*/ 1460734 w 7036051"/>
              <a:gd name="connsiteY139" fmla="*/ 5411778 h 5492212"/>
              <a:gd name="connsiteX140" fmla="*/ 1456045 w 7036051"/>
              <a:gd name="connsiteY140" fmla="*/ 5414928 h 5492212"/>
              <a:gd name="connsiteX141" fmla="*/ 1419653 w 7036051"/>
              <a:gd name="connsiteY141" fmla="*/ 5415060 h 5492212"/>
              <a:gd name="connsiteX142" fmla="*/ 1292605 w 7036051"/>
              <a:gd name="connsiteY142" fmla="*/ 5394671 h 5492212"/>
              <a:gd name="connsiteX143" fmla="*/ 1221477 w 7036051"/>
              <a:gd name="connsiteY143" fmla="*/ 5395509 h 5492212"/>
              <a:gd name="connsiteX144" fmla="*/ 1196159 w 7036051"/>
              <a:gd name="connsiteY144" fmla="*/ 5399169 h 5492212"/>
              <a:gd name="connsiteX145" fmla="*/ 1153748 w 7036051"/>
              <a:gd name="connsiteY145" fmla="*/ 5405093 h 5492212"/>
              <a:gd name="connsiteX146" fmla="*/ 1121874 w 7036051"/>
              <a:gd name="connsiteY146" fmla="*/ 5417803 h 5492212"/>
              <a:gd name="connsiteX147" fmla="*/ 1086481 w 7036051"/>
              <a:gd name="connsiteY147" fmla="*/ 5419474 h 5492212"/>
              <a:gd name="connsiteX148" fmla="*/ 1078485 w 7036051"/>
              <a:gd name="connsiteY148" fmla="*/ 5409150 h 5492212"/>
              <a:gd name="connsiteX149" fmla="*/ 1040550 w 7036051"/>
              <a:gd name="connsiteY149" fmla="*/ 5414415 h 5492212"/>
              <a:gd name="connsiteX150" fmla="*/ 982981 w 7036051"/>
              <a:gd name="connsiteY150" fmla="*/ 5423575 h 5492212"/>
              <a:gd name="connsiteX151" fmla="*/ 949836 w 7036051"/>
              <a:gd name="connsiteY151" fmla="*/ 5426093 h 5492212"/>
              <a:gd name="connsiteX152" fmla="*/ 859237 w 7036051"/>
              <a:gd name="connsiteY152" fmla="*/ 5435973 h 5492212"/>
              <a:gd name="connsiteX153" fmla="*/ 768445 w 7036051"/>
              <a:gd name="connsiteY153" fmla="*/ 5448159 h 5492212"/>
              <a:gd name="connsiteX154" fmla="*/ 714393 w 7036051"/>
              <a:gd name="connsiteY154" fmla="*/ 5468302 h 5492212"/>
              <a:gd name="connsiteX155" fmla="*/ 639791 w 7036051"/>
              <a:gd name="connsiteY155" fmla="*/ 5476924 h 5492212"/>
              <a:gd name="connsiteX156" fmla="*/ 627266 w 7036051"/>
              <a:gd name="connsiteY156" fmla="*/ 5480260 h 5492212"/>
              <a:gd name="connsiteX157" fmla="*/ 609977 w 7036051"/>
              <a:gd name="connsiteY157" fmla="*/ 5478891 h 5492212"/>
              <a:gd name="connsiteX158" fmla="*/ 540688 w 7036051"/>
              <a:gd name="connsiteY158" fmla="*/ 5472807 h 5492212"/>
              <a:gd name="connsiteX159" fmla="*/ 486194 w 7036051"/>
              <a:gd name="connsiteY159" fmla="*/ 5462661 h 5492212"/>
              <a:gd name="connsiteX160" fmla="*/ 418164 w 7036051"/>
              <a:gd name="connsiteY160" fmla="*/ 5472485 h 5492212"/>
              <a:gd name="connsiteX161" fmla="*/ 376724 w 7036051"/>
              <a:gd name="connsiteY161" fmla="*/ 5470967 h 5492212"/>
              <a:gd name="connsiteX162" fmla="*/ 308908 w 7036051"/>
              <a:gd name="connsiteY162" fmla="*/ 5457025 h 5492212"/>
              <a:gd name="connsiteX163" fmla="*/ 219416 w 7036051"/>
              <a:gd name="connsiteY163" fmla="*/ 5463995 h 5492212"/>
              <a:gd name="connsiteX164" fmla="*/ 200977 w 7036051"/>
              <a:gd name="connsiteY164" fmla="*/ 5480608 h 5492212"/>
              <a:gd name="connsiteX165" fmla="*/ 176226 w 7036051"/>
              <a:gd name="connsiteY165" fmla="*/ 5491022 h 5492212"/>
              <a:gd name="connsiteX166" fmla="*/ 165702 w 7036051"/>
              <a:gd name="connsiteY166" fmla="*/ 5468604 h 5492212"/>
              <a:gd name="connsiteX167" fmla="*/ 88282 w 7036051"/>
              <a:gd name="connsiteY167" fmla="*/ 5453658 h 5492212"/>
              <a:gd name="connsiteX168" fmla="*/ 49602 w 7036051"/>
              <a:gd name="connsiteY168" fmla="*/ 5448762 h 5492212"/>
              <a:gd name="connsiteX169" fmla="*/ 22844 w 7036051"/>
              <a:gd name="connsiteY169" fmla="*/ 5450459 h 5492212"/>
              <a:gd name="connsiteX170" fmla="*/ 0 w 7036051"/>
              <a:gd name="connsiteY170" fmla="*/ 5447653 h 5492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</a:cxnLst>
            <a:rect l="l" t="t" r="r" b="b"/>
            <a:pathLst>
              <a:path w="7036051" h="5492212">
                <a:moveTo>
                  <a:pt x="0" y="0"/>
                </a:moveTo>
                <a:lnTo>
                  <a:pt x="7036051" y="0"/>
                </a:lnTo>
                <a:lnTo>
                  <a:pt x="7036051" y="5163846"/>
                </a:lnTo>
                <a:lnTo>
                  <a:pt x="7012593" y="5176898"/>
                </a:lnTo>
                <a:cubicBezTo>
                  <a:pt x="7010768" y="5193373"/>
                  <a:pt x="6968133" y="5178026"/>
                  <a:pt x="6958601" y="5204359"/>
                </a:cubicBezTo>
                <a:cubicBezTo>
                  <a:pt x="6956255" y="5203750"/>
                  <a:pt x="6953771" y="5203373"/>
                  <a:pt x="6951226" y="5203241"/>
                </a:cubicBezTo>
                <a:cubicBezTo>
                  <a:pt x="6936441" y="5202478"/>
                  <a:pt x="6922846" y="5209982"/>
                  <a:pt x="6920864" y="5220003"/>
                </a:cubicBezTo>
                <a:cubicBezTo>
                  <a:pt x="6902003" y="5258795"/>
                  <a:pt x="6863469" y="5243876"/>
                  <a:pt x="6834841" y="5266115"/>
                </a:cubicBezTo>
                <a:cubicBezTo>
                  <a:pt x="6800315" y="5289373"/>
                  <a:pt x="6805780" y="5289922"/>
                  <a:pt x="6777937" y="5332502"/>
                </a:cubicBezTo>
                <a:cubicBezTo>
                  <a:pt x="6765321" y="5328518"/>
                  <a:pt x="6759096" y="5331534"/>
                  <a:pt x="6752874" y="5340428"/>
                </a:cubicBezTo>
                <a:cubicBezTo>
                  <a:pt x="6735526" y="5351218"/>
                  <a:pt x="6717730" y="5333264"/>
                  <a:pt x="6711115" y="5353924"/>
                </a:cubicBezTo>
                <a:cubicBezTo>
                  <a:pt x="6709352" y="5351156"/>
                  <a:pt x="6706090" y="5350761"/>
                  <a:pt x="6702149" y="5351500"/>
                </a:cubicBezTo>
                <a:lnTo>
                  <a:pt x="6698458" y="5352743"/>
                </a:lnTo>
                <a:lnTo>
                  <a:pt x="6698049" y="5352570"/>
                </a:lnTo>
                <a:lnTo>
                  <a:pt x="6697297" y="5353134"/>
                </a:lnTo>
                <a:lnTo>
                  <a:pt x="6689118" y="5355890"/>
                </a:lnTo>
                <a:cubicBezTo>
                  <a:pt x="6680171" y="5359440"/>
                  <a:pt x="6671805" y="5362584"/>
                  <a:pt x="6670605" y="5355427"/>
                </a:cubicBezTo>
                <a:cubicBezTo>
                  <a:pt x="6665330" y="5354991"/>
                  <a:pt x="6661976" y="5355734"/>
                  <a:pt x="6659606" y="5357084"/>
                </a:cubicBezTo>
                <a:cubicBezTo>
                  <a:pt x="6654864" y="5359782"/>
                  <a:pt x="6654050" y="5364908"/>
                  <a:pt x="6649636" y="5367869"/>
                </a:cubicBezTo>
                <a:lnTo>
                  <a:pt x="6642159" y="5369506"/>
                </a:lnTo>
                <a:lnTo>
                  <a:pt x="6640764" y="5370991"/>
                </a:lnTo>
                <a:lnTo>
                  <a:pt x="6636665" y="5374002"/>
                </a:lnTo>
                <a:lnTo>
                  <a:pt x="6641287" y="5376181"/>
                </a:lnTo>
                <a:cubicBezTo>
                  <a:pt x="6646080" y="5377976"/>
                  <a:pt x="6597903" y="5386514"/>
                  <a:pt x="6591018" y="5390981"/>
                </a:cubicBezTo>
                <a:lnTo>
                  <a:pt x="6548326" y="5403583"/>
                </a:lnTo>
                <a:lnTo>
                  <a:pt x="6472868" y="5394733"/>
                </a:lnTo>
                <a:cubicBezTo>
                  <a:pt x="6457699" y="5415896"/>
                  <a:pt x="6417760" y="5410703"/>
                  <a:pt x="6401194" y="5422870"/>
                </a:cubicBezTo>
                <a:lnTo>
                  <a:pt x="6381961" y="5422940"/>
                </a:lnTo>
                <a:lnTo>
                  <a:pt x="6363834" y="5417751"/>
                </a:lnTo>
                <a:lnTo>
                  <a:pt x="6363997" y="5415912"/>
                </a:lnTo>
                <a:cubicBezTo>
                  <a:pt x="6363602" y="5414702"/>
                  <a:pt x="6362617" y="5414594"/>
                  <a:pt x="6361124" y="5415066"/>
                </a:cubicBezTo>
                <a:lnTo>
                  <a:pt x="6358507" y="5416224"/>
                </a:lnTo>
                <a:lnTo>
                  <a:pt x="6355073" y="5415242"/>
                </a:lnTo>
                <a:lnTo>
                  <a:pt x="6345676" y="5413049"/>
                </a:lnTo>
                <a:lnTo>
                  <a:pt x="6342596" y="5409297"/>
                </a:lnTo>
                <a:cubicBezTo>
                  <a:pt x="6333502" y="5403420"/>
                  <a:pt x="6312379" y="5410664"/>
                  <a:pt x="6305742" y="5401622"/>
                </a:cubicBezTo>
                <a:lnTo>
                  <a:pt x="6294445" y="5404149"/>
                </a:lnTo>
                <a:lnTo>
                  <a:pt x="6281414" y="5398024"/>
                </a:lnTo>
                <a:cubicBezTo>
                  <a:pt x="6269392" y="5392983"/>
                  <a:pt x="6257013" y="5390092"/>
                  <a:pt x="6243972" y="5395807"/>
                </a:cubicBezTo>
                <a:cubicBezTo>
                  <a:pt x="6248312" y="5382942"/>
                  <a:pt x="6211634" y="5399629"/>
                  <a:pt x="6202379" y="5388661"/>
                </a:cubicBezTo>
                <a:cubicBezTo>
                  <a:pt x="6196568" y="5379556"/>
                  <a:pt x="6184084" y="5382499"/>
                  <a:pt x="6173010" y="5380606"/>
                </a:cubicBezTo>
                <a:cubicBezTo>
                  <a:pt x="6162384" y="5372079"/>
                  <a:pt x="6109972" y="5371285"/>
                  <a:pt x="6093421" y="5375473"/>
                </a:cubicBezTo>
                <a:cubicBezTo>
                  <a:pt x="6048943" y="5392971"/>
                  <a:pt x="5995413" y="5360396"/>
                  <a:pt x="5959474" y="5373386"/>
                </a:cubicBezTo>
                <a:cubicBezTo>
                  <a:pt x="5949048" y="5374123"/>
                  <a:pt x="5939860" y="5373301"/>
                  <a:pt x="5931492" y="5371513"/>
                </a:cubicBezTo>
                <a:lnTo>
                  <a:pt x="5909558" y="5364228"/>
                </a:lnTo>
                <a:lnTo>
                  <a:pt x="5906319" y="5357590"/>
                </a:lnTo>
                <a:lnTo>
                  <a:pt x="5891268" y="5355650"/>
                </a:lnTo>
                <a:lnTo>
                  <a:pt x="5887711" y="5353947"/>
                </a:lnTo>
                <a:cubicBezTo>
                  <a:pt x="5880924" y="5350671"/>
                  <a:pt x="5874113" y="5347614"/>
                  <a:pt x="5866852" y="5345374"/>
                </a:cubicBezTo>
                <a:cubicBezTo>
                  <a:pt x="5859911" y="5373405"/>
                  <a:pt x="5803959" y="5330929"/>
                  <a:pt x="5811310" y="5356530"/>
                </a:cubicBezTo>
                <a:cubicBezTo>
                  <a:pt x="5780489" y="5350949"/>
                  <a:pt x="5782784" y="5364359"/>
                  <a:pt x="5770689" y="5359014"/>
                </a:cubicBezTo>
                <a:lnTo>
                  <a:pt x="5767719" y="5357260"/>
                </a:lnTo>
                <a:lnTo>
                  <a:pt x="5765688" y="5352793"/>
                </a:lnTo>
                <a:lnTo>
                  <a:pt x="5758598" y="5351053"/>
                </a:lnTo>
                <a:lnTo>
                  <a:pt x="5752036" y="5346019"/>
                </a:lnTo>
                <a:cubicBezTo>
                  <a:pt x="5676031" y="5353035"/>
                  <a:pt x="5573285" y="5304575"/>
                  <a:pt x="5503590" y="5325537"/>
                </a:cubicBezTo>
                <a:lnTo>
                  <a:pt x="5389848" y="5351472"/>
                </a:lnTo>
                <a:cubicBezTo>
                  <a:pt x="5378275" y="5360535"/>
                  <a:pt x="5357949" y="5362044"/>
                  <a:pt x="5344450" y="5354840"/>
                </a:cubicBezTo>
                <a:cubicBezTo>
                  <a:pt x="5342129" y="5353601"/>
                  <a:pt x="5340101" y="5352144"/>
                  <a:pt x="5338428" y="5350516"/>
                </a:cubicBezTo>
                <a:cubicBezTo>
                  <a:pt x="5303858" y="5372450"/>
                  <a:pt x="5291134" y="5358414"/>
                  <a:pt x="5273489" y="5373945"/>
                </a:cubicBezTo>
                <a:cubicBezTo>
                  <a:pt x="5228455" y="5376430"/>
                  <a:pt x="5198895" y="5356533"/>
                  <a:pt x="5182701" y="5370075"/>
                </a:cubicBezTo>
                <a:cubicBezTo>
                  <a:pt x="5161004" y="5366959"/>
                  <a:pt x="5136154" y="5346791"/>
                  <a:pt x="5114856" y="5361037"/>
                </a:cubicBezTo>
                <a:cubicBezTo>
                  <a:pt x="5116518" y="5347803"/>
                  <a:pt x="5086668" y="5368445"/>
                  <a:pt x="5076532" y="5358612"/>
                </a:cubicBezTo>
                <a:cubicBezTo>
                  <a:pt x="5069788" y="5350240"/>
                  <a:pt x="5059157" y="5354551"/>
                  <a:pt x="5048954" y="5353915"/>
                </a:cubicBezTo>
                <a:cubicBezTo>
                  <a:pt x="5038015" y="5346654"/>
                  <a:pt x="4991132" y="5351733"/>
                  <a:pt x="4977087" y="5357736"/>
                </a:cubicBezTo>
                <a:cubicBezTo>
                  <a:pt x="4940420" y="5380054"/>
                  <a:pt x="4887089" y="5353763"/>
                  <a:pt x="4857261" y="5370659"/>
                </a:cubicBezTo>
                <a:cubicBezTo>
                  <a:pt x="4820568" y="5378246"/>
                  <a:pt x="4797284" y="5358899"/>
                  <a:pt x="4769845" y="5353264"/>
                </a:cubicBezTo>
                <a:cubicBezTo>
                  <a:pt x="4768462" y="5381819"/>
                  <a:pt x="4711275" y="5345988"/>
                  <a:pt x="4722220" y="5370534"/>
                </a:cubicBezTo>
                <a:cubicBezTo>
                  <a:pt x="4684293" y="5367762"/>
                  <a:pt x="4704662" y="5391854"/>
                  <a:pt x="4667552" y="5366753"/>
                </a:cubicBezTo>
                <a:cubicBezTo>
                  <a:pt x="4600967" y="5382212"/>
                  <a:pt x="4513038" y="5362869"/>
                  <a:pt x="4454472" y="5391442"/>
                </a:cubicBezTo>
                <a:lnTo>
                  <a:pt x="4317219" y="5411554"/>
                </a:lnTo>
                <a:lnTo>
                  <a:pt x="4298346" y="5416146"/>
                </a:lnTo>
                <a:cubicBezTo>
                  <a:pt x="4298306" y="5416758"/>
                  <a:pt x="4298267" y="5417371"/>
                  <a:pt x="4298228" y="5417983"/>
                </a:cubicBezTo>
                <a:cubicBezTo>
                  <a:pt x="4297649" y="5419178"/>
                  <a:pt x="4296651" y="5419253"/>
                  <a:pt x="4295233" y="5418735"/>
                </a:cubicBezTo>
                <a:lnTo>
                  <a:pt x="4292799" y="5417494"/>
                </a:lnTo>
                <a:lnTo>
                  <a:pt x="4289225" y="5418364"/>
                </a:lnTo>
                <a:lnTo>
                  <a:pt x="4279515" y="5420247"/>
                </a:lnTo>
                <a:lnTo>
                  <a:pt x="4275872" y="5423890"/>
                </a:lnTo>
                <a:lnTo>
                  <a:pt x="4227055" y="5427466"/>
                </a:lnTo>
                <a:lnTo>
                  <a:pt x="4213123" y="5433155"/>
                </a:lnTo>
                <a:cubicBezTo>
                  <a:pt x="4200364" y="5437794"/>
                  <a:pt x="4187574" y="5440279"/>
                  <a:pt x="4175436" y="5434156"/>
                </a:cubicBezTo>
                <a:cubicBezTo>
                  <a:pt x="4177805" y="5447129"/>
                  <a:pt x="4143760" y="5429295"/>
                  <a:pt x="4132856" y="5439937"/>
                </a:cubicBezTo>
                <a:cubicBezTo>
                  <a:pt x="4125673" y="5448831"/>
                  <a:pt x="4113669" y="5445492"/>
                  <a:pt x="4102333" y="5447021"/>
                </a:cubicBezTo>
                <a:cubicBezTo>
                  <a:pt x="4090434" y="5455185"/>
                  <a:pt x="4038031" y="5454280"/>
                  <a:pt x="4022159" y="5449566"/>
                </a:cubicBezTo>
                <a:cubicBezTo>
                  <a:pt x="3980455" y="5430671"/>
                  <a:pt x="3922096" y="5461433"/>
                  <a:pt x="3888224" y="5447312"/>
                </a:cubicBezTo>
                <a:cubicBezTo>
                  <a:pt x="3877937" y="5446239"/>
                  <a:pt x="3868647" y="5446763"/>
                  <a:pt x="3860026" y="5448274"/>
                </a:cubicBezTo>
                <a:lnTo>
                  <a:pt x="3832796" y="5461349"/>
                </a:lnTo>
                <a:lnTo>
                  <a:pt x="3817485" y="5462797"/>
                </a:lnTo>
                <a:lnTo>
                  <a:pt x="3813676" y="5464379"/>
                </a:lnTo>
                <a:cubicBezTo>
                  <a:pt x="3806407" y="5467429"/>
                  <a:pt x="3799147" y="5470257"/>
                  <a:pt x="3791563" y="5472259"/>
                </a:cubicBezTo>
                <a:cubicBezTo>
                  <a:pt x="3788910" y="5444072"/>
                  <a:pt x="3726624" y="5484631"/>
                  <a:pt x="3737858" y="5459331"/>
                </a:cubicBezTo>
                <a:cubicBezTo>
                  <a:pt x="3706262" y="5463900"/>
                  <a:pt x="3710598" y="5450598"/>
                  <a:pt x="3697716" y="5455539"/>
                </a:cubicBezTo>
                <a:lnTo>
                  <a:pt x="3694487" y="5457193"/>
                </a:lnTo>
                <a:lnTo>
                  <a:pt x="3691779" y="5461582"/>
                </a:lnTo>
                <a:lnTo>
                  <a:pt x="3684442" y="5463086"/>
                </a:lnTo>
                <a:lnTo>
                  <a:pt x="3677129" y="5467898"/>
                </a:lnTo>
                <a:cubicBezTo>
                  <a:pt x="3602381" y="5458439"/>
                  <a:pt x="3505226" y="5485361"/>
                  <a:pt x="3438897" y="5462195"/>
                </a:cubicBezTo>
                <a:lnTo>
                  <a:pt x="3389756" y="5444428"/>
                </a:lnTo>
                <a:cubicBezTo>
                  <a:pt x="3364455" y="5437704"/>
                  <a:pt x="3342081" y="5466704"/>
                  <a:pt x="3316666" y="5450736"/>
                </a:cubicBezTo>
                <a:cubicBezTo>
                  <a:pt x="3306503" y="5441319"/>
                  <a:pt x="3286457" y="5439158"/>
                  <a:pt x="3271894" y="5445907"/>
                </a:cubicBezTo>
                <a:cubicBezTo>
                  <a:pt x="3269388" y="5447068"/>
                  <a:pt x="3267143" y="5448455"/>
                  <a:pt x="3265228" y="5450024"/>
                </a:cubicBezTo>
                <a:cubicBezTo>
                  <a:pt x="3234084" y="5427025"/>
                  <a:pt x="3219254" y="5440615"/>
                  <a:pt x="3204017" y="5424552"/>
                </a:cubicBezTo>
                <a:cubicBezTo>
                  <a:pt x="3159473" y="5420614"/>
                  <a:pt x="3126956" y="5439505"/>
                  <a:pt x="3112867" y="5425473"/>
                </a:cubicBezTo>
                <a:cubicBezTo>
                  <a:pt x="3090747" y="5427880"/>
                  <a:pt x="3062886" y="5447193"/>
                  <a:pt x="3043809" y="5432293"/>
                </a:cubicBezTo>
                <a:cubicBezTo>
                  <a:pt x="3043452" y="5445549"/>
                  <a:pt x="3016821" y="5423991"/>
                  <a:pt x="3005211" y="5433472"/>
                </a:cubicBezTo>
                <a:cubicBezTo>
                  <a:pt x="2997207" y="5441605"/>
                  <a:pt x="2987260" y="5436961"/>
                  <a:pt x="2976986" y="5437264"/>
                </a:cubicBezTo>
                <a:cubicBezTo>
                  <a:pt x="2964968" y="5444153"/>
                  <a:pt x="2918975" y="5437570"/>
                  <a:pt x="2905879" y="5431128"/>
                </a:cubicBezTo>
                <a:cubicBezTo>
                  <a:pt x="2872703" y="5407678"/>
                  <a:pt x="2815496" y="5432178"/>
                  <a:pt x="2788318" y="5414358"/>
                </a:cubicBezTo>
                <a:cubicBezTo>
                  <a:pt x="2746271" y="5410854"/>
                  <a:pt x="2685231" y="5410484"/>
                  <a:pt x="2653590" y="5410111"/>
                </a:cubicBezTo>
                <a:cubicBezTo>
                  <a:pt x="2615334" y="5411650"/>
                  <a:pt x="2639324" y="5388277"/>
                  <a:pt x="2598481" y="5412114"/>
                </a:cubicBezTo>
                <a:cubicBezTo>
                  <a:pt x="2534415" y="5394537"/>
                  <a:pt x="2387966" y="5438902"/>
                  <a:pt x="2333897" y="5408505"/>
                </a:cubicBezTo>
                <a:cubicBezTo>
                  <a:pt x="2279458" y="5405891"/>
                  <a:pt x="2312839" y="5402348"/>
                  <a:pt x="2271841" y="5396433"/>
                </a:cubicBezTo>
                <a:cubicBezTo>
                  <a:pt x="2263465" y="5363868"/>
                  <a:pt x="2168184" y="5361433"/>
                  <a:pt x="2143705" y="5345095"/>
                </a:cubicBezTo>
                <a:cubicBezTo>
                  <a:pt x="2087043" y="5343333"/>
                  <a:pt x="2041689" y="5319742"/>
                  <a:pt x="1986408" y="5335524"/>
                </a:cubicBezTo>
                <a:cubicBezTo>
                  <a:pt x="1983594" y="5331315"/>
                  <a:pt x="1979798" y="5327915"/>
                  <a:pt x="1975333" y="5325099"/>
                </a:cubicBezTo>
                <a:lnTo>
                  <a:pt x="1972441" y="5323775"/>
                </a:lnTo>
                <a:lnTo>
                  <a:pt x="1971497" y="5324412"/>
                </a:lnTo>
                <a:cubicBezTo>
                  <a:pt x="1967825" y="5325937"/>
                  <a:pt x="1963255" y="5326871"/>
                  <a:pt x="1956886" y="5327069"/>
                </a:cubicBezTo>
                <a:cubicBezTo>
                  <a:pt x="1957692" y="5357103"/>
                  <a:pt x="1944755" y="5337483"/>
                  <a:pt x="1924833" y="5344911"/>
                </a:cubicBezTo>
                <a:cubicBezTo>
                  <a:pt x="1907350" y="5349449"/>
                  <a:pt x="1899872" y="5360515"/>
                  <a:pt x="1885856" y="5367299"/>
                </a:cubicBezTo>
                <a:cubicBezTo>
                  <a:pt x="1874373" y="5371950"/>
                  <a:pt x="1870677" y="5363227"/>
                  <a:pt x="1855937" y="5372820"/>
                </a:cubicBezTo>
                <a:cubicBezTo>
                  <a:pt x="1826799" y="5367486"/>
                  <a:pt x="1805938" y="5389998"/>
                  <a:pt x="1784500" y="5395926"/>
                </a:cubicBezTo>
                <a:cubicBezTo>
                  <a:pt x="1777473" y="5395836"/>
                  <a:pt x="1756895" y="5401012"/>
                  <a:pt x="1737998" y="5407426"/>
                </a:cubicBezTo>
                <a:lnTo>
                  <a:pt x="1736716" y="5407939"/>
                </a:lnTo>
                <a:lnTo>
                  <a:pt x="1726742" y="5405934"/>
                </a:lnTo>
                <a:cubicBezTo>
                  <a:pt x="1724249" y="5404894"/>
                  <a:pt x="1723700" y="5403454"/>
                  <a:pt x="1726849" y="5401221"/>
                </a:cubicBezTo>
                <a:cubicBezTo>
                  <a:pt x="1723886" y="5399045"/>
                  <a:pt x="1720993" y="5398236"/>
                  <a:pt x="1718134" y="5398128"/>
                </a:cubicBezTo>
                <a:cubicBezTo>
                  <a:pt x="1712416" y="5397910"/>
                  <a:pt x="1706830" y="5400494"/>
                  <a:pt x="1701063" y="5400545"/>
                </a:cubicBezTo>
                <a:lnTo>
                  <a:pt x="1694634" y="5398728"/>
                </a:lnTo>
                <a:lnTo>
                  <a:pt x="1692270" y="5399053"/>
                </a:lnTo>
                <a:lnTo>
                  <a:pt x="1686657" y="5399247"/>
                </a:lnTo>
                <a:lnTo>
                  <a:pt x="1687479" y="5402165"/>
                </a:lnTo>
                <a:cubicBezTo>
                  <a:pt x="1688791" y="5404927"/>
                  <a:pt x="1689812" y="5407972"/>
                  <a:pt x="1680969" y="5407963"/>
                </a:cubicBezTo>
                <a:cubicBezTo>
                  <a:pt x="1662599" y="5406532"/>
                  <a:pt x="1656841" y="5418932"/>
                  <a:pt x="1648682" y="5407558"/>
                </a:cubicBezTo>
                <a:lnTo>
                  <a:pt x="1646819" y="5404306"/>
                </a:lnTo>
                <a:lnTo>
                  <a:pt x="1642743" y="5403927"/>
                </a:lnTo>
                <a:cubicBezTo>
                  <a:pt x="1640569" y="5404120"/>
                  <a:pt x="1639361" y="5404983"/>
                  <a:pt x="1639788" y="5407135"/>
                </a:cubicBezTo>
                <a:cubicBezTo>
                  <a:pt x="1622347" y="5398881"/>
                  <a:pt x="1603063" y="5413406"/>
                  <a:pt x="1585803" y="5416574"/>
                </a:cubicBezTo>
                <a:cubicBezTo>
                  <a:pt x="1572467" y="5408520"/>
                  <a:pt x="1549407" y="5423110"/>
                  <a:pt x="1513331" y="5423805"/>
                </a:cubicBezTo>
                <a:cubicBezTo>
                  <a:pt x="1498774" y="5414520"/>
                  <a:pt x="1489007" y="5424393"/>
                  <a:pt x="1460734" y="5411778"/>
                </a:cubicBezTo>
                <a:cubicBezTo>
                  <a:pt x="1459446" y="5412932"/>
                  <a:pt x="1457867" y="5413992"/>
                  <a:pt x="1456045" y="5414928"/>
                </a:cubicBezTo>
                <a:cubicBezTo>
                  <a:pt x="1445460" y="5420354"/>
                  <a:pt x="1429166" y="5420415"/>
                  <a:pt x="1419653" y="5415060"/>
                </a:cubicBezTo>
                <a:cubicBezTo>
                  <a:pt x="1374353" y="5398095"/>
                  <a:pt x="1332064" y="5398411"/>
                  <a:pt x="1292605" y="5394671"/>
                </a:cubicBezTo>
                <a:cubicBezTo>
                  <a:pt x="1247867" y="5392301"/>
                  <a:pt x="1276603" y="5411730"/>
                  <a:pt x="1221477" y="5395509"/>
                </a:cubicBezTo>
                <a:cubicBezTo>
                  <a:pt x="1215107" y="5402140"/>
                  <a:pt x="1207983" y="5402421"/>
                  <a:pt x="1196159" y="5399169"/>
                </a:cubicBezTo>
                <a:cubicBezTo>
                  <a:pt x="1174396" y="5398516"/>
                  <a:pt x="1175280" y="5415282"/>
                  <a:pt x="1153748" y="5405093"/>
                </a:cubicBezTo>
                <a:cubicBezTo>
                  <a:pt x="1157267" y="5414115"/>
                  <a:pt x="1112247" y="5408398"/>
                  <a:pt x="1121874" y="5417803"/>
                </a:cubicBezTo>
                <a:cubicBezTo>
                  <a:pt x="1107293" y="5425943"/>
                  <a:pt x="1100911" y="5412406"/>
                  <a:pt x="1086481" y="5419474"/>
                </a:cubicBezTo>
                <a:cubicBezTo>
                  <a:pt x="1070504" y="5421068"/>
                  <a:pt x="1096054" y="5409890"/>
                  <a:pt x="1078485" y="5409150"/>
                </a:cubicBezTo>
                <a:cubicBezTo>
                  <a:pt x="1057107" y="5409880"/>
                  <a:pt x="1057916" y="5393370"/>
                  <a:pt x="1040550" y="5414415"/>
                </a:cubicBezTo>
                <a:cubicBezTo>
                  <a:pt x="1018445" y="5409298"/>
                  <a:pt x="1013694" y="5418764"/>
                  <a:pt x="982981" y="5423575"/>
                </a:cubicBezTo>
                <a:cubicBezTo>
                  <a:pt x="970423" y="5418342"/>
                  <a:pt x="960063" y="5420960"/>
                  <a:pt x="949836" y="5426093"/>
                </a:cubicBezTo>
                <a:cubicBezTo>
                  <a:pt x="920168" y="5424861"/>
                  <a:pt x="892764" y="5432710"/>
                  <a:pt x="859237" y="5435973"/>
                </a:cubicBezTo>
                <a:cubicBezTo>
                  <a:pt x="823344" y="5430160"/>
                  <a:pt x="804272" y="5444731"/>
                  <a:pt x="768445" y="5448159"/>
                </a:cubicBezTo>
                <a:cubicBezTo>
                  <a:pt x="733630" y="5434899"/>
                  <a:pt x="744432" y="5468566"/>
                  <a:pt x="714393" y="5468302"/>
                </a:cubicBezTo>
                <a:cubicBezTo>
                  <a:pt x="665910" y="5456640"/>
                  <a:pt x="715197" y="5479526"/>
                  <a:pt x="639791" y="5476924"/>
                </a:cubicBezTo>
                <a:cubicBezTo>
                  <a:pt x="635590" y="5474880"/>
                  <a:pt x="626375" y="5477333"/>
                  <a:pt x="627266" y="5480260"/>
                </a:cubicBezTo>
                <a:cubicBezTo>
                  <a:pt x="622501" y="5479477"/>
                  <a:pt x="611196" y="5474127"/>
                  <a:pt x="609977" y="5478891"/>
                </a:cubicBezTo>
                <a:cubicBezTo>
                  <a:pt x="585928" y="5480121"/>
                  <a:pt x="562064" y="5478026"/>
                  <a:pt x="540688" y="5472807"/>
                </a:cubicBezTo>
                <a:cubicBezTo>
                  <a:pt x="494260" y="5482226"/>
                  <a:pt x="519722" y="5459453"/>
                  <a:pt x="486194" y="5462661"/>
                </a:cubicBezTo>
                <a:cubicBezTo>
                  <a:pt x="459222" y="5472731"/>
                  <a:pt x="449283" y="5465413"/>
                  <a:pt x="418164" y="5472485"/>
                </a:cubicBezTo>
                <a:cubicBezTo>
                  <a:pt x="407504" y="5457469"/>
                  <a:pt x="388899" y="5474930"/>
                  <a:pt x="376724" y="5470967"/>
                </a:cubicBezTo>
                <a:cubicBezTo>
                  <a:pt x="357541" y="5489409"/>
                  <a:pt x="329120" y="5456071"/>
                  <a:pt x="308908" y="5457025"/>
                </a:cubicBezTo>
                <a:cubicBezTo>
                  <a:pt x="274916" y="5461376"/>
                  <a:pt x="238368" y="5480973"/>
                  <a:pt x="219416" y="5463995"/>
                </a:cubicBezTo>
                <a:cubicBezTo>
                  <a:pt x="217077" y="5471389"/>
                  <a:pt x="220429" y="5481203"/>
                  <a:pt x="200977" y="5480608"/>
                </a:cubicBezTo>
                <a:cubicBezTo>
                  <a:pt x="193315" y="5484612"/>
                  <a:pt x="192227" y="5495868"/>
                  <a:pt x="176226" y="5491022"/>
                </a:cubicBezTo>
                <a:cubicBezTo>
                  <a:pt x="195501" y="5480307"/>
                  <a:pt x="163065" y="5480325"/>
                  <a:pt x="165702" y="5468604"/>
                </a:cubicBezTo>
                <a:cubicBezTo>
                  <a:pt x="141228" y="5462364"/>
                  <a:pt x="86026" y="5474606"/>
                  <a:pt x="88282" y="5453658"/>
                </a:cubicBezTo>
                <a:cubicBezTo>
                  <a:pt x="80722" y="5441690"/>
                  <a:pt x="50300" y="5462007"/>
                  <a:pt x="49602" y="5448762"/>
                </a:cubicBezTo>
                <a:cubicBezTo>
                  <a:pt x="42967" y="5453333"/>
                  <a:pt x="33469" y="5452380"/>
                  <a:pt x="22844" y="5450459"/>
                </a:cubicBezTo>
                <a:lnTo>
                  <a:pt x="0" y="5447653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092604-939C-D8E1-ECFA-D3F0B003B0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5899" y="780514"/>
            <a:ext cx="5886449" cy="61915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dirty="0"/>
              <a:t>References</a:t>
            </a:r>
          </a:p>
        </p:txBody>
      </p:sp>
      <p:sp>
        <p:nvSpPr>
          <p:cNvPr id="29" name="Rectangle 6">
            <a:extLst>
              <a:ext uri="{FF2B5EF4-FFF2-40B4-BE49-F238E27FC236}">
                <a16:creationId xmlns:a16="http://schemas.microsoft.com/office/drawing/2014/main" id="{F0C518C2-0AA4-470C-87B9-9CBF428FBA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05249" y="395108"/>
            <a:ext cx="1707751" cy="428984"/>
          </a:xfrm>
          <a:custGeom>
            <a:avLst/>
            <a:gdLst>
              <a:gd name="connsiteX0" fmla="*/ 0 w 2142503"/>
              <a:gd name="connsiteY0" fmla="*/ 0 h 571500"/>
              <a:gd name="connsiteX1" fmla="*/ 2142503 w 2142503"/>
              <a:gd name="connsiteY1" fmla="*/ 0 h 571500"/>
              <a:gd name="connsiteX2" fmla="*/ 2142503 w 2142503"/>
              <a:gd name="connsiteY2" fmla="*/ 571500 h 571500"/>
              <a:gd name="connsiteX3" fmla="*/ 0 w 2142503"/>
              <a:gd name="connsiteY3" fmla="*/ 571500 h 571500"/>
              <a:gd name="connsiteX4" fmla="*/ 0 w 2142503"/>
              <a:gd name="connsiteY4" fmla="*/ 0 h 571500"/>
              <a:gd name="connsiteX0" fmla="*/ 0 w 2142503"/>
              <a:gd name="connsiteY0" fmla="*/ 0 h 582145"/>
              <a:gd name="connsiteX1" fmla="*/ 2142503 w 2142503"/>
              <a:gd name="connsiteY1" fmla="*/ 0 h 582145"/>
              <a:gd name="connsiteX2" fmla="*/ 2142503 w 2142503"/>
              <a:gd name="connsiteY2" fmla="*/ 571500 h 582145"/>
              <a:gd name="connsiteX3" fmla="*/ 2050917 w 2142503"/>
              <a:gd name="connsiteY3" fmla="*/ 582088 h 582145"/>
              <a:gd name="connsiteX4" fmla="*/ 0 w 2142503"/>
              <a:gd name="connsiteY4" fmla="*/ 571500 h 582145"/>
              <a:gd name="connsiteX5" fmla="*/ 0 w 2142503"/>
              <a:gd name="connsiteY5" fmla="*/ 0 h 582145"/>
              <a:gd name="connsiteX0" fmla="*/ 0 w 2159832"/>
              <a:gd name="connsiteY0" fmla="*/ 0 h 582145"/>
              <a:gd name="connsiteX1" fmla="*/ 2142503 w 2159832"/>
              <a:gd name="connsiteY1" fmla="*/ 0 h 582145"/>
              <a:gd name="connsiteX2" fmla="*/ 2159829 w 2159832"/>
              <a:gd name="connsiteY2" fmla="*/ 96526 h 582145"/>
              <a:gd name="connsiteX3" fmla="*/ 2142503 w 2159832"/>
              <a:gd name="connsiteY3" fmla="*/ 571500 h 582145"/>
              <a:gd name="connsiteX4" fmla="*/ 2050917 w 2159832"/>
              <a:gd name="connsiteY4" fmla="*/ 582088 h 582145"/>
              <a:gd name="connsiteX5" fmla="*/ 0 w 2159832"/>
              <a:gd name="connsiteY5" fmla="*/ 571500 h 582145"/>
              <a:gd name="connsiteX6" fmla="*/ 0 w 2159832"/>
              <a:gd name="connsiteY6" fmla="*/ 0 h 582145"/>
              <a:gd name="connsiteX0" fmla="*/ 0 w 2159832"/>
              <a:gd name="connsiteY0" fmla="*/ 12386 h 594531"/>
              <a:gd name="connsiteX1" fmla="*/ 67826 w 2159832"/>
              <a:gd name="connsiteY1" fmla="*/ 0 h 594531"/>
              <a:gd name="connsiteX2" fmla="*/ 2142503 w 2159832"/>
              <a:gd name="connsiteY2" fmla="*/ 12386 h 594531"/>
              <a:gd name="connsiteX3" fmla="*/ 2159829 w 2159832"/>
              <a:gd name="connsiteY3" fmla="*/ 108912 h 594531"/>
              <a:gd name="connsiteX4" fmla="*/ 2142503 w 2159832"/>
              <a:gd name="connsiteY4" fmla="*/ 583886 h 594531"/>
              <a:gd name="connsiteX5" fmla="*/ 2050917 w 2159832"/>
              <a:gd name="connsiteY5" fmla="*/ 594474 h 594531"/>
              <a:gd name="connsiteX6" fmla="*/ 0 w 2159832"/>
              <a:gd name="connsiteY6" fmla="*/ 583886 h 594531"/>
              <a:gd name="connsiteX7" fmla="*/ 0 w 2159832"/>
              <a:gd name="connsiteY7" fmla="*/ 12386 h 594531"/>
              <a:gd name="connsiteX0" fmla="*/ 0 w 2168908"/>
              <a:gd name="connsiteY0" fmla="*/ 26000 h 594531"/>
              <a:gd name="connsiteX1" fmla="*/ 76902 w 2168908"/>
              <a:gd name="connsiteY1" fmla="*/ 0 h 594531"/>
              <a:gd name="connsiteX2" fmla="*/ 2151579 w 2168908"/>
              <a:gd name="connsiteY2" fmla="*/ 12386 h 594531"/>
              <a:gd name="connsiteX3" fmla="*/ 2168905 w 2168908"/>
              <a:gd name="connsiteY3" fmla="*/ 108912 h 594531"/>
              <a:gd name="connsiteX4" fmla="*/ 2151579 w 2168908"/>
              <a:gd name="connsiteY4" fmla="*/ 583886 h 594531"/>
              <a:gd name="connsiteX5" fmla="*/ 2059993 w 2168908"/>
              <a:gd name="connsiteY5" fmla="*/ 594474 h 594531"/>
              <a:gd name="connsiteX6" fmla="*/ 9076 w 2168908"/>
              <a:gd name="connsiteY6" fmla="*/ 583886 h 594531"/>
              <a:gd name="connsiteX7" fmla="*/ 0 w 2168908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147197 w 2316105"/>
              <a:gd name="connsiteY0" fmla="*/ 26000 h 594531"/>
              <a:gd name="connsiteX1" fmla="*/ 224099 w 2316105"/>
              <a:gd name="connsiteY1" fmla="*/ 0 h 594531"/>
              <a:gd name="connsiteX2" fmla="*/ 2298776 w 2316105"/>
              <a:gd name="connsiteY2" fmla="*/ 12386 h 594531"/>
              <a:gd name="connsiteX3" fmla="*/ 2316102 w 2316105"/>
              <a:gd name="connsiteY3" fmla="*/ 108912 h 594531"/>
              <a:gd name="connsiteX4" fmla="*/ 2298776 w 2316105"/>
              <a:gd name="connsiteY4" fmla="*/ 583886 h 594531"/>
              <a:gd name="connsiteX5" fmla="*/ 2207190 w 2316105"/>
              <a:gd name="connsiteY5" fmla="*/ 594474 h 594531"/>
              <a:gd name="connsiteX6" fmla="*/ 156273 w 2316105"/>
              <a:gd name="connsiteY6" fmla="*/ 583886 h 594531"/>
              <a:gd name="connsiteX7" fmla="*/ 142416 w 2316105"/>
              <a:gd name="connsiteY7" fmla="*/ 235975 h 594531"/>
              <a:gd name="connsiteX8" fmla="*/ 147197 w 2316105"/>
              <a:gd name="connsiteY8" fmla="*/ 26000 h 594531"/>
              <a:gd name="connsiteX0" fmla="*/ 154684 w 2323592"/>
              <a:gd name="connsiteY0" fmla="*/ 26000 h 594531"/>
              <a:gd name="connsiteX1" fmla="*/ 231586 w 2323592"/>
              <a:gd name="connsiteY1" fmla="*/ 0 h 594531"/>
              <a:gd name="connsiteX2" fmla="*/ 2306263 w 2323592"/>
              <a:gd name="connsiteY2" fmla="*/ 12386 h 594531"/>
              <a:gd name="connsiteX3" fmla="*/ 2323589 w 2323592"/>
              <a:gd name="connsiteY3" fmla="*/ 108912 h 594531"/>
              <a:gd name="connsiteX4" fmla="*/ 2306263 w 2323592"/>
              <a:gd name="connsiteY4" fmla="*/ 583886 h 594531"/>
              <a:gd name="connsiteX5" fmla="*/ 2214677 w 2323592"/>
              <a:gd name="connsiteY5" fmla="*/ 594474 h 594531"/>
              <a:gd name="connsiteX6" fmla="*/ 163760 w 2323592"/>
              <a:gd name="connsiteY6" fmla="*/ 583886 h 594531"/>
              <a:gd name="connsiteX7" fmla="*/ 158979 w 2323592"/>
              <a:gd name="connsiteY7" fmla="*/ 403879 h 594531"/>
              <a:gd name="connsiteX8" fmla="*/ 149903 w 2323592"/>
              <a:gd name="connsiteY8" fmla="*/ 235975 h 594531"/>
              <a:gd name="connsiteX9" fmla="*/ 154684 w 2323592"/>
              <a:gd name="connsiteY9" fmla="*/ 26000 h 594531"/>
              <a:gd name="connsiteX0" fmla="*/ 13665 w 2182573"/>
              <a:gd name="connsiteY0" fmla="*/ 26000 h 594531"/>
              <a:gd name="connsiteX1" fmla="*/ 90567 w 2182573"/>
              <a:gd name="connsiteY1" fmla="*/ 0 h 594531"/>
              <a:gd name="connsiteX2" fmla="*/ 2165244 w 2182573"/>
              <a:gd name="connsiteY2" fmla="*/ 12386 h 594531"/>
              <a:gd name="connsiteX3" fmla="*/ 2182570 w 2182573"/>
              <a:gd name="connsiteY3" fmla="*/ 108912 h 594531"/>
              <a:gd name="connsiteX4" fmla="*/ 2165244 w 2182573"/>
              <a:gd name="connsiteY4" fmla="*/ 583886 h 594531"/>
              <a:gd name="connsiteX5" fmla="*/ 2073658 w 2182573"/>
              <a:gd name="connsiteY5" fmla="*/ 594474 h 594531"/>
              <a:gd name="connsiteX6" fmla="*/ 22741 w 2182573"/>
              <a:gd name="connsiteY6" fmla="*/ 583886 h 594531"/>
              <a:gd name="connsiteX7" fmla="*/ 17960 w 2182573"/>
              <a:gd name="connsiteY7" fmla="*/ 403879 h 594531"/>
              <a:gd name="connsiteX8" fmla="*/ 8884 w 2182573"/>
              <a:gd name="connsiteY8" fmla="*/ 235975 h 594531"/>
              <a:gd name="connsiteX9" fmla="*/ 13665 w 2182573"/>
              <a:gd name="connsiteY9" fmla="*/ 26000 h 594531"/>
              <a:gd name="connsiteX0" fmla="*/ 13665 w 2202120"/>
              <a:gd name="connsiteY0" fmla="*/ 26000 h 594531"/>
              <a:gd name="connsiteX1" fmla="*/ 90567 w 2202120"/>
              <a:gd name="connsiteY1" fmla="*/ 0 h 594531"/>
              <a:gd name="connsiteX2" fmla="*/ 2165244 w 2202120"/>
              <a:gd name="connsiteY2" fmla="*/ 12386 h 594531"/>
              <a:gd name="connsiteX3" fmla="*/ 2182570 w 2202120"/>
              <a:gd name="connsiteY3" fmla="*/ 108912 h 594531"/>
              <a:gd name="connsiteX4" fmla="*/ 2192471 w 2202120"/>
              <a:gd name="connsiteY4" fmla="*/ 583886 h 594531"/>
              <a:gd name="connsiteX5" fmla="*/ 2073658 w 2202120"/>
              <a:gd name="connsiteY5" fmla="*/ 594474 h 594531"/>
              <a:gd name="connsiteX6" fmla="*/ 22741 w 2202120"/>
              <a:gd name="connsiteY6" fmla="*/ 583886 h 594531"/>
              <a:gd name="connsiteX7" fmla="*/ 17960 w 2202120"/>
              <a:gd name="connsiteY7" fmla="*/ 403879 h 594531"/>
              <a:gd name="connsiteX8" fmla="*/ 8884 w 2202120"/>
              <a:gd name="connsiteY8" fmla="*/ 235975 h 594531"/>
              <a:gd name="connsiteX9" fmla="*/ 13665 w 2202120"/>
              <a:gd name="connsiteY9" fmla="*/ 26000 h 594531"/>
              <a:gd name="connsiteX0" fmla="*/ 13665 w 2202036"/>
              <a:gd name="connsiteY0" fmla="*/ 26000 h 594531"/>
              <a:gd name="connsiteX1" fmla="*/ 90567 w 2202036"/>
              <a:gd name="connsiteY1" fmla="*/ 0 h 594531"/>
              <a:gd name="connsiteX2" fmla="*/ 2165244 w 2202036"/>
              <a:gd name="connsiteY2" fmla="*/ 12386 h 594531"/>
              <a:gd name="connsiteX3" fmla="*/ 2182570 w 2202036"/>
              <a:gd name="connsiteY3" fmla="*/ 108912 h 594531"/>
              <a:gd name="connsiteX4" fmla="*/ 2191645 w 2202036"/>
              <a:gd name="connsiteY4" fmla="*/ 422031 h 594531"/>
              <a:gd name="connsiteX5" fmla="*/ 2192471 w 2202036"/>
              <a:gd name="connsiteY5" fmla="*/ 583886 h 594531"/>
              <a:gd name="connsiteX6" fmla="*/ 2073658 w 2202036"/>
              <a:gd name="connsiteY6" fmla="*/ 594474 h 594531"/>
              <a:gd name="connsiteX7" fmla="*/ 22741 w 2202036"/>
              <a:gd name="connsiteY7" fmla="*/ 583886 h 594531"/>
              <a:gd name="connsiteX8" fmla="*/ 17960 w 2202036"/>
              <a:gd name="connsiteY8" fmla="*/ 403879 h 594531"/>
              <a:gd name="connsiteX9" fmla="*/ 8884 w 2202036"/>
              <a:gd name="connsiteY9" fmla="*/ 235975 h 594531"/>
              <a:gd name="connsiteX10" fmla="*/ 13665 w 2202036"/>
              <a:gd name="connsiteY10" fmla="*/ 26000 h 594531"/>
              <a:gd name="connsiteX0" fmla="*/ 142254 w 2330625"/>
              <a:gd name="connsiteY0" fmla="*/ 26000 h 594531"/>
              <a:gd name="connsiteX1" fmla="*/ 219156 w 2330625"/>
              <a:gd name="connsiteY1" fmla="*/ 0 h 594531"/>
              <a:gd name="connsiteX2" fmla="*/ 2293833 w 2330625"/>
              <a:gd name="connsiteY2" fmla="*/ 12386 h 594531"/>
              <a:gd name="connsiteX3" fmla="*/ 2311159 w 2330625"/>
              <a:gd name="connsiteY3" fmla="*/ 108912 h 594531"/>
              <a:gd name="connsiteX4" fmla="*/ 2320234 w 2330625"/>
              <a:gd name="connsiteY4" fmla="*/ 422031 h 594531"/>
              <a:gd name="connsiteX5" fmla="*/ 2321060 w 2330625"/>
              <a:gd name="connsiteY5" fmla="*/ 583886 h 594531"/>
              <a:gd name="connsiteX6" fmla="*/ 2202247 w 2330625"/>
              <a:gd name="connsiteY6" fmla="*/ 594474 h 594531"/>
              <a:gd name="connsiteX7" fmla="*/ 151330 w 2330625"/>
              <a:gd name="connsiteY7" fmla="*/ 583886 h 594531"/>
              <a:gd name="connsiteX8" fmla="*/ 155624 w 2330625"/>
              <a:gd name="connsiteY8" fmla="*/ 512790 h 594531"/>
              <a:gd name="connsiteX9" fmla="*/ 146549 w 2330625"/>
              <a:gd name="connsiteY9" fmla="*/ 403879 h 594531"/>
              <a:gd name="connsiteX10" fmla="*/ 137473 w 2330625"/>
              <a:gd name="connsiteY10" fmla="*/ 235975 h 594531"/>
              <a:gd name="connsiteX11" fmla="*/ 142254 w 2330625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64992 w 2201784"/>
              <a:gd name="connsiteY2" fmla="*/ 12386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01784" h="594531">
                <a:moveTo>
                  <a:pt x="13413" y="26000"/>
                </a:moveTo>
                <a:cubicBezTo>
                  <a:pt x="37534" y="24897"/>
                  <a:pt x="66194" y="1103"/>
                  <a:pt x="90315" y="0"/>
                </a:cubicBezTo>
                <a:lnTo>
                  <a:pt x="2164992" y="12386"/>
                </a:lnTo>
                <a:cubicBezTo>
                  <a:pt x="2164717" y="43049"/>
                  <a:pt x="2182593" y="78249"/>
                  <a:pt x="2182318" y="108912"/>
                </a:cubicBezTo>
                <a:cubicBezTo>
                  <a:pt x="2188231" y="177186"/>
                  <a:pt x="2189743" y="342869"/>
                  <a:pt x="2191393" y="422031"/>
                </a:cubicBezTo>
                <a:cubicBezTo>
                  <a:pt x="2193043" y="501193"/>
                  <a:pt x="2213396" y="555146"/>
                  <a:pt x="2192219" y="583886"/>
                </a:cubicBezTo>
                <a:cubicBezTo>
                  <a:pt x="2172279" y="582877"/>
                  <a:pt x="2093346" y="595483"/>
                  <a:pt x="2073406" y="594474"/>
                </a:cubicBezTo>
                <a:lnTo>
                  <a:pt x="22489" y="583886"/>
                </a:lnTo>
                <a:cubicBezTo>
                  <a:pt x="5849" y="592962"/>
                  <a:pt x="27580" y="542791"/>
                  <a:pt x="26783" y="512790"/>
                </a:cubicBezTo>
                <a:cubicBezTo>
                  <a:pt x="25986" y="482789"/>
                  <a:pt x="18464" y="450015"/>
                  <a:pt x="17708" y="403879"/>
                </a:cubicBezTo>
                <a:cubicBezTo>
                  <a:pt x="16952" y="357743"/>
                  <a:pt x="-14855" y="308787"/>
                  <a:pt x="8632" y="235975"/>
                </a:cubicBezTo>
                <a:cubicBezTo>
                  <a:pt x="7119" y="142994"/>
                  <a:pt x="-201" y="65329"/>
                  <a:pt x="13413" y="26000"/>
                </a:cubicBezTo>
                <a:close/>
              </a:path>
            </a:pathLst>
          </a:custGeom>
          <a:solidFill>
            <a:srgbClr val="D9D4D0">
              <a:alpha val="60000"/>
            </a:srgbClr>
          </a:solidFill>
          <a:ln>
            <a:noFill/>
          </a:ln>
          <a:effectLst>
            <a:softEdge rad="63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538E59-B227-F3C4-9CFE-557986F9EB86}"/>
              </a:ext>
            </a:extLst>
          </p:cNvPr>
          <p:cNvSpPr txBox="1"/>
          <p:nvPr/>
        </p:nvSpPr>
        <p:spPr>
          <a:xfrm>
            <a:off x="597884" y="1276595"/>
            <a:ext cx="7036050" cy="4759868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100" b="0" i="0" dirty="0" err="1">
                <a:solidFill>
                  <a:srgbClr val="666666"/>
                </a:solidFill>
                <a:effectLst/>
                <a:latin typeface="Segoe UI Regular WestEuropean"/>
              </a:rPr>
              <a:t>BeautyMatter</a:t>
            </a:r>
            <a:r>
              <a:rPr lang="en-US" sz="1100" b="0" i="0" dirty="0">
                <a:solidFill>
                  <a:srgbClr val="666666"/>
                </a:solidFill>
                <a:effectLst/>
                <a:latin typeface="Segoe UI Regular WestEuropean"/>
              </a:rPr>
              <a:t>. (2021, </a:t>
            </a:r>
            <a:r>
              <a:rPr lang="en-US" sz="1100" b="0" i="1" dirty="0">
                <a:solidFill>
                  <a:srgbClr val="666666"/>
                </a:solidFill>
                <a:effectLst/>
                <a:latin typeface="Segoe UI Regular WestEuropean"/>
              </a:rPr>
              <a:t>HOME CARE AND WELLNESS MARKETPLACE </a:t>
            </a:r>
            <a:r>
              <a:rPr lang="en-US" sz="1100" b="0" i="1" dirty="0" err="1">
                <a:solidFill>
                  <a:srgbClr val="666666"/>
                </a:solidFill>
                <a:effectLst/>
                <a:latin typeface="Segoe UI Regular WestEuropean"/>
              </a:rPr>
              <a:t>WECASA.</a:t>
            </a:r>
            <a:r>
              <a:rPr lang="en-US" sz="1100" b="0" i="0" u="none" strike="noStrike" dirty="0" err="1">
                <a:solidFill>
                  <a:srgbClr val="0078D7"/>
                </a:solidFill>
                <a:effectLst/>
                <a:latin typeface="Segoe UI Regular WestEuropean"/>
                <a:hlinkClick r:id="rId3"/>
              </a:rPr>
              <a:t>https</a:t>
            </a:r>
            <a:r>
              <a:rPr lang="en-US" sz="1100" b="0" i="0" u="none" strike="noStrike" dirty="0">
                <a:solidFill>
                  <a:srgbClr val="0078D7"/>
                </a:solidFill>
                <a:effectLst/>
                <a:latin typeface="Segoe UI Regular WestEuropean"/>
                <a:hlinkClick r:id="rId3"/>
              </a:rPr>
              <a:t>://beautymatter.com/articles/home-ca</a:t>
            </a:r>
            <a:endParaRPr lang="en-US" sz="1100" b="0" i="0" dirty="0">
              <a:effectLst/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100" b="0" i="0" dirty="0">
                <a:effectLst/>
              </a:rPr>
              <a:t>BOLD.ORG. (2024, </a:t>
            </a:r>
            <a:r>
              <a:rPr lang="en-US" sz="1100" b="0" i="1" dirty="0">
                <a:effectLst/>
              </a:rPr>
              <a:t>Different Types of Fundraising </a:t>
            </a:r>
            <a:r>
              <a:rPr lang="en-US" sz="1100" b="0" i="1" dirty="0" err="1">
                <a:effectLst/>
              </a:rPr>
              <a:t>Events.</a:t>
            </a:r>
            <a:r>
              <a:rPr lang="en-US" sz="1100" b="0" i="0" u="none" strike="noStrike" dirty="0" err="1">
                <a:effectLst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</a:t>
            </a:r>
            <a:r>
              <a:rPr lang="en-US" sz="1100" b="0" i="0" u="none" strike="noStrike" dirty="0">
                <a:effectLst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://bold.org/blog/different-types-of</a:t>
            </a:r>
            <a:endParaRPr lang="en-US" sz="1100" b="0" i="0" dirty="0">
              <a:effectLst/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100" b="0" i="0" dirty="0">
                <a:solidFill>
                  <a:srgbClr val="666666"/>
                </a:solidFill>
                <a:effectLst/>
                <a:latin typeface="Segoe UI Regular WestEuropean"/>
              </a:rPr>
              <a:t>CBINSIGHTS. (2019, </a:t>
            </a:r>
            <a:r>
              <a:rPr lang="en-US" sz="1100" b="0" i="1" dirty="0">
                <a:solidFill>
                  <a:srgbClr val="666666"/>
                </a:solidFill>
                <a:effectLst/>
                <a:latin typeface="Segoe UI Regular WestEuropean"/>
              </a:rPr>
              <a:t>WeWork’s $47 Billion Dream: The Lavishly Funded Startup That Could Disrupt Commercial Real </a:t>
            </a:r>
            <a:r>
              <a:rPr lang="en-US" sz="1100" b="0" i="1" dirty="0" err="1">
                <a:solidFill>
                  <a:srgbClr val="666666"/>
                </a:solidFill>
                <a:effectLst/>
                <a:latin typeface="Segoe UI Regular WestEuropean"/>
              </a:rPr>
              <a:t>Estate.</a:t>
            </a:r>
            <a:r>
              <a:rPr lang="en-US" sz="1100" b="0" i="0" u="none" strike="noStrike" dirty="0" err="1">
                <a:solidFill>
                  <a:srgbClr val="0078D7"/>
                </a:solidFill>
                <a:effectLst/>
                <a:latin typeface="Segoe UI Regular WestEuropean"/>
                <a:hlinkClick r:id="rId5"/>
              </a:rPr>
              <a:t>https</a:t>
            </a:r>
            <a:r>
              <a:rPr lang="en-US" sz="1100" b="0" i="0" u="none" strike="noStrike" dirty="0">
                <a:solidFill>
                  <a:srgbClr val="0078D7"/>
                </a:solidFill>
                <a:effectLst/>
                <a:latin typeface="Segoe UI Regular WestEuropean"/>
                <a:hlinkClick r:id="rId5"/>
              </a:rPr>
              <a:t>://www.cbinsights.com/research/repor</a:t>
            </a:r>
            <a:endParaRPr lang="en-US" sz="1100" b="0" i="0" u="none" strike="noStrike" dirty="0">
              <a:solidFill>
                <a:srgbClr val="0078D7"/>
              </a:solidFill>
              <a:effectLst/>
              <a:latin typeface="Segoe UI Regular WestEuropean"/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100" b="0" i="0" dirty="0" err="1">
                <a:solidFill>
                  <a:srgbClr val="666666"/>
                </a:solidFill>
                <a:effectLst/>
                <a:latin typeface="Segoe UI Regular WestEuropean"/>
              </a:rPr>
              <a:t>crunchbase</a:t>
            </a:r>
            <a:r>
              <a:rPr lang="en-US" sz="1100" b="0" i="0" dirty="0">
                <a:solidFill>
                  <a:srgbClr val="666666"/>
                </a:solidFill>
                <a:effectLst/>
                <a:latin typeface="Segoe UI Regular WestEuropean"/>
              </a:rPr>
              <a:t>. (2024, </a:t>
            </a:r>
            <a:r>
              <a:rPr lang="en-US" sz="1100" b="0" i="1" dirty="0" err="1">
                <a:solidFill>
                  <a:srgbClr val="666666"/>
                </a:solidFill>
                <a:effectLst/>
                <a:latin typeface="Segoe UI Regular WestEuropean"/>
              </a:rPr>
              <a:t>Wecasa.</a:t>
            </a:r>
            <a:r>
              <a:rPr lang="en-US" sz="1100" b="0" i="0" u="none" strike="noStrike" dirty="0" err="1">
                <a:solidFill>
                  <a:srgbClr val="0078D7"/>
                </a:solidFill>
                <a:effectLst/>
                <a:latin typeface="Segoe UI Regular WestEuropean"/>
                <a:hlinkClick r:id="rId6"/>
              </a:rPr>
              <a:t>https</a:t>
            </a:r>
            <a:r>
              <a:rPr lang="en-US" sz="1100" b="0" i="0" u="none" strike="noStrike" dirty="0">
                <a:solidFill>
                  <a:srgbClr val="0078D7"/>
                </a:solidFill>
                <a:effectLst/>
                <a:latin typeface="Segoe UI Regular WestEuropean"/>
                <a:hlinkClick r:id="rId6"/>
              </a:rPr>
              <a:t>://www.crunchbase.com/organization/</a:t>
            </a:r>
            <a:endParaRPr lang="en-US" sz="1100" b="0" i="0" dirty="0">
              <a:effectLst/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100" b="0" i="0" dirty="0">
                <a:effectLst/>
              </a:rPr>
              <a:t>Classy Blog. (2024, </a:t>
            </a:r>
            <a:r>
              <a:rPr lang="en-US" sz="1100" b="0" i="1" dirty="0">
                <a:effectLst/>
              </a:rPr>
              <a:t>86 Fundraising Ideas for Nonprofits and </a:t>
            </a:r>
            <a:r>
              <a:rPr lang="en-US" sz="1100" b="0" i="1" dirty="0" err="1">
                <a:effectLst/>
              </a:rPr>
              <a:t>Charities.</a:t>
            </a:r>
            <a:r>
              <a:rPr lang="en-US" sz="1100" b="0" i="0" u="none" strike="noStrike" dirty="0" err="1">
                <a:effectLst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</a:t>
            </a:r>
            <a:r>
              <a:rPr lang="en-US" sz="1100" b="0" i="0" u="none" strike="noStrike" dirty="0">
                <a:effectLst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://www.classy.org/blog/fundraising-ev</a:t>
            </a:r>
            <a:endParaRPr lang="en-US" sz="1100" b="0" i="0" dirty="0">
              <a:effectLst/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100" b="0" i="0" dirty="0">
                <a:effectLst/>
              </a:rPr>
              <a:t>CVENT. (2024, </a:t>
            </a:r>
            <a:r>
              <a:rPr lang="en-US" sz="1100" b="0" i="1" dirty="0">
                <a:effectLst/>
              </a:rPr>
              <a:t>20 Fresh Fundraising Event Ideas for Any </a:t>
            </a:r>
            <a:r>
              <a:rPr lang="en-US" sz="1100" b="0" i="1" dirty="0" err="1">
                <a:effectLst/>
              </a:rPr>
              <a:t>Organization.</a:t>
            </a:r>
            <a:r>
              <a:rPr lang="en-US" sz="1100" b="0" i="0" u="none" strike="noStrike" dirty="0" err="1">
                <a:effectLst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</a:t>
            </a:r>
            <a:r>
              <a:rPr lang="en-US" sz="1100" b="0" i="0" u="none" strike="noStrike" dirty="0">
                <a:effectLst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://www.socialtables.com/blog/eve</a:t>
            </a:r>
            <a:endParaRPr lang="en-US" sz="1100" b="0" i="0" u="none" strike="noStrike" dirty="0">
              <a:effectLst/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100" b="0" i="0" u="none" strike="noStrike" dirty="0">
                <a:effectLst/>
              </a:rPr>
              <a:t>EU-Startups. (2021). Colonies. [online] Available at: https://www.eu-startups.com/directory/colonies/ [Accessed 5 Mar. 2024].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100" b="0" i="0" dirty="0">
                <a:effectLst/>
              </a:rPr>
              <a:t>Gooch, D., Kelly, R. M., Stiver, A., van der Linden, J., Petre, M., Richards, M., Klis-Davies, A., MacKinnon, J., Macpherson, R., &amp; Walton, C. (2020). The benefits and challenges of using crowdfunding to facilitate community-led projects in the context of digital civics.</a:t>
            </a:r>
            <a:r>
              <a:rPr lang="en-US" sz="1100" b="0" i="1" dirty="0">
                <a:effectLst/>
              </a:rPr>
              <a:t> International Journal of Human-Computer Studies, 134</a:t>
            </a:r>
            <a:r>
              <a:rPr lang="en-US" sz="1100" b="0" i="0" dirty="0">
                <a:effectLst/>
              </a:rPr>
              <a:t>, 33-43. 10.1016/j.ijhcs.2019.10.005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100" b="0" i="0" dirty="0">
                <a:effectLst/>
              </a:rPr>
              <a:t>ONECAUSE. (2024, </a:t>
            </a:r>
            <a:r>
              <a:rPr lang="en-US" sz="1100" b="0" i="1" dirty="0">
                <a:effectLst/>
              </a:rPr>
              <a:t>17 Phenomenal Fundraising </a:t>
            </a:r>
            <a:r>
              <a:rPr lang="en-US" sz="1100" b="0" i="1" dirty="0" err="1">
                <a:effectLst/>
              </a:rPr>
              <a:t>Ideas.</a:t>
            </a:r>
            <a:r>
              <a:rPr lang="en-US" sz="1100" b="0" i="0" u="none" strike="noStrike" dirty="0" err="1">
                <a:effectLst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</a:t>
            </a:r>
            <a:r>
              <a:rPr lang="en-US" sz="1100" b="0" i="0" u="none" strike="noStrike" dirty="0">
                <a:effectLst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://www.onecause.com/blog/fund</a:t>
            </a:r>
            <a:endParaRPr lang="en-US" sz="1100" b="0" i="0" u="none" strike="noStrike" dirty="0">
              <a:effectLst/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100" b="0" i="0" dirty="0">
                <a:effectLst/>
              </a:rPr>
              <a:t>KCO. (2024, </a:t>
            </a:r>
            <a:r>
              <a:rPr lang="en-US" sz="1100" b="0" i="1" dirty="0">
                <a:effectLst/>
              </a:rPr>
              <a:t>KCO </a:t>
            </a:r>
            <a:r>
              <a:rPr lang="en-US" sz="1100" b="0" i="1" dirty="0" err="1">
                <a:effectLst/>
              </a:rPr>
              <a:t>EVENT.</a:t>
            </a:r>
            <a:r>
              <a:rPr lang="en-US" sz="1100" b="0" i="0" u="sng" dirty="0" err="1">
                <a:effectLst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</a:t>
            </a:r>
            <a:r>
              <a:rPr lang="en-US" sz="1100" b="0" i="0" u="sng" dirty="0">
                <a:effectLst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://www.kco.fr/fr/</a:t>
            </a:r>
            <a:endParaRPr lang="en-US" sz="1100" b="0" i="0" u="sng" dirty="0">
              <a:effectLst/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100" b="0" i="0" dirty="0" err="1">
                <a:solidFill>
                  <a:srgbClr val="666666"/>
                </a:solidFill>
                <a:effectLst/>
                <a:latin typeface="Segoe UI Regular WestEuropean"/>
              </a:rPr>
              <a:t>PitchBook</a:t>
            </a:r>
            <a:r>
              <a:rPr lang="en-US" sz="1100" b="0" i="0" dirty="0">
                <a:solidFill>
                  <a:srgbClr val="666666"/>
                </a:solidFill>
                <a:effectLst/>
                <a:latin typeface="Segoe UI Regular WestEuropean"/>
              </a:rPr>
              <a:t>. (2016, </a:t>
            </a:r>
            <a:r>
              <a:rPr lang="en-US" sz="1100" b="0" i="1" dirty="0" err="1">
                <a:solidFill>
                  <a:srgbClr val="666666"/>
                </a:solidFill>
                <a:effectLst/>
                <a:latin typeface="Segoe UI Regular WestEuropean"/>
              </a:rPr>
              <a:t>Wecasa</a:t>
            </a:r>
            <a:r>
              <a:rPr lang="en-US" sz="1100" b="0" i="1" dirty="0">
                <a:solidFill>
                  <a:srgbClr val="666666"/>
                </a:solidFill>
                <a:effectLst/>
                <a:latin typeface="Segoe UI Regular WestEuropean"/>
              </a:rPr>
              <a:t> General </a:t>
            </a:r>
            <a:r>
              <a:rPr lang="en-US" sz="1100" b="0" i="1" dirty="0" err="1">
                <a:solidFill>
                  <a:srgbClr val="666666"/>
                </a:solidFill>
                <a:effectLst/>
                <a:latin typeface="Segoe UI Regular WestEuropean"/>
              </a:rPr>
              <a:t>Information.</a:t>
            </a:r>
            <a:r>
              <a:rPr lang="en-US" sz="1100" b="0" i="0" u="none" strike="noStrike" dirty="0" err="1">
                <a:solidFill>
                  <a:srgbClr val="0078D7"/>
                </a:solidFill>
                <a:effectLst/>
                <a:latin typeface="Segoe UI Regular WestEuropean"/>
                <a:hlinkClick r:id="rId11"/>
              </a:rPr>
              <a:t>https</a:t>
            </a:r>
            <a:r>
              <a:rPr lang="en-US" sz="1100" b="0" i="0" u="none" strike="noStrike" dirty="0">
                <a:solidFill>
                  <a:srgbClr val="0078D7"/>
                </a:solidFill>
                <a:effectLst/>
                <a:latin typeface="Segoe UI Regular WestEuropean"/>
                <a:hlinkClick r:id="rId11"/>
              </a:rPr>
              <a:t>://pitchbook.com/profiles/comp</a:t>
            </a:r>
            <a:endParaRPr lang="en-US" sz="1100" b="0" i="0" u="none" strike="noStrike" dirty="0">
              <a:solidFill>
                <a:srgbClr val="0078D7"/>
              </a:solidFill>
              <a:effectLst/>
              <a:latin typeface="Segoe UI Regular WestEuropean"/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100" b="0" i="0" u="sng" dirty="0" err="1">
                <a:effectLst/>
              </a:rPr>
              <a:t>PitchBook</a:t>
            </a:r>
            <a:r>
              <a:rPr lang="en-US" sz="1100" b="0" i="0" u="sng" dirty="0">
                <a:effectLst/>
              </a:rPr>
              <a:t>. (2023). Colonies Company Profile: Valuation &amp; Investors. [online] Available at: https://pitchbook.com/profiles/company/183527-38#funding [Accessed 5 Mar. 2024].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100" b="0" i="0" dirty="0">
                <a:effectLst/>
              </a:rPr>
              <a:t>The Prefect Events Group. (2024, </a:t>
            </a:r>
            <a:r>
              <a:rPr lang="en-US" sz="1100" b="0" i="1" dirty="0">
                <a:effectLst/>
              </a:rPr>
              <a:t>Partnerships and / or Sponsorships. </a:t>
            </a:r>
            <a:r>
              <a:rPr lang="en-US" sz="1100" b="0" i="0" dirty="0">
                <a:effectLst/>
              </a:rPr>
              <a:t>theperfecteventsgroup.com.au/partnerships-fundraising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100" b="0" i="0" dirty="0" err="1">
                <a:effectLst/>
              </a:rPr>
              <a:t>weezevent</a:t>
            </a:r>
            <a:r>
              <a:rPr lang="en-US" sz="1100" b="0" i="0" dirty="0">
                <a:effectLst/>
              </a:rPr>
              <a:t>. (2024, </a:t>
            </a:r>
            <a:r>
              <a:rPr lang="en-US" sz="1100" b="0" i="1" dirty="0">
                <a:effectLst/>
              </a:rPr>
              <a:t>The essential ticketing </a:t>
            </a:r>
            <a:r>
              <a:rPr lang="en-US" sz="1100" b="0" i="1" dirty="0" err="1">
                <a:effectLst/>
              </a:rPr>
              <a:t>solution.</a:t>
            </a:r>
            <a:r>
              <a:rPr lang="en-US" sz="1100" b="0" i="0" u="none" strike="noStrike" dirty="0" err="1">
                <a:effectLst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</a:t>
            </a:r>
            <a:r>
              <a:rPr lang="en-US" sz="1100" b="0" i="0" u="none" strike="noStrike" dirty="0">
                <a:effectLst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://weezevent.com/</a:t>
            </a:r>
            <a:r>
              <a:rPr lang="en-US" sz="1100" b="0" i="0" u="none" strike="noStrike" dirty="0" err="1">
                <a:effectLst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en-gb</a:t>
            </a:r>
            <a:r>
              <a:rPr lang="en-US" sz="1100" b="0" i="0" u="none" strike="noStrike" dirty="0">
                <a:effectLst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endParaRPr lang="en-US" sz="11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3AC7BC-C3C8-1398-AD6D-B2294885D69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972259" y="129336"/>
            <a:ext cx="2049982" cy="637253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itle 4">
            <a:extLst>
              <a:ext uri="{FF2B5EF4-FFF2-40B4-BE49-F238E27FC236}">
                <a16:creationId xmlns:a16="http://schemas.microsoft.com/office/drawing/2014/main" id="{907C2F82-1FCF-33E3-2F62-338AABD4A637}"/>
              </a:ext>
            </a:extLst>
          </p:cNvPr>
          <p:cNvSpPr txBox="1">
            <a:spLocks/>
          </p:cNvSpPr>
          <p:nvPr/>
        </p:nvSpPr>
        <p:spPr>
          <a:xfrm>
            <a:off x="8091137" y="186476"/>
            <a:ext cx="2049981" cy="52297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2800" b="1" dirty="0">
                <a:latin typeface="Colonna MT" panose="04020805060202030203" pitchFamily="82" charset="0"/>
                <a:cs typeface="Dreaming Outloud Pro" panose="020F0502020204030204" pitchFamily="66" charset="0"/>
              </a:rPr>
              <a:t>Urban Zen</a:t>
            </a:r>
            <a:endParaRPr lang="en-IN" sz="2800" dirty="0">
              <a:latin typeface="Colonna MT" panose="04020805060202030203" pitchFamily="82" charset="0"/>
              <a:cs typeface="Dreaming Outloud Pro" panose="020F050202020403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41147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A195535-76AE-D60F-7C46-FB99C9370A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es feuilles orange sur le sol">
            <a:extLst>
              <a:ext uri="{FF2B5EF4-FFF2-40B4-BE49-F238E27FC236}">
                <a16:creationId xmlns:a16="http://schemas.microsoft.com/office/drawing/2014/main" id="{99189BEF-C31C-DFEF-D2A7-4B0D9C67AA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22C6C9C9-83BF-4A6C-A1BF-C1735C61B4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96524" y="1"/>
            <a:ext cx="7295477" cy="6853457"/>
          </a:xfrm>
          <a:custGeom>
            <a:avLst/>
            <a:gdLst>
              <a:gd name="connsiteX0" fmla="*/ 2113864 w 7295477"/>
              <a:gd name="connsiteY0" fmla="*/ 0 h 6853457"/>
              <a:gd name="connsiteX1" fmla="*/ 5731689 w 7295477"/>
              <a:gd name="connsiteY1" fmla="*/ 0 h 6853457"/>
              <a:gd name="connsiteX2" fmla="*/ 5792604 w 7295477"/>
              <a:gd name="connsiteY2" fmla="*/ 31199 h 6853457"/>
              <a:gd name="connsiteX3" fmla="*/ 7277638 w 7295477"/>
              <a:gd name="connsiteY3" fmla="*/ 1446415 h 6853457"/>
              <a:gd name="connsiteX4" fmla="*/ 7295477 w 7295477"/>
              <a:gd name="connsiteY4" fmla="*/ 1478103 h 6853457"/>
              <a:gd name="connsiteX5" fmla="*/ 7295477 w 7295477"/>
              <a:gd name="connsiteY5" fmla="*/ 5482224 h 6853457"/>
              <a:gd name="connsiteX6" fmla="*/ 7195301 w 7295477"/>
              <a:gd name="connsiteY6" fmla="*/ 5644337 h 6853457"/>
              <a:gd name="connsiteX7" fmla="*/ 5956878 w 7295477"/>
              <a:gd name="connsiteY7" fmla="*/ 6835380 h 6853457"/>
              <a:gd name="connsiteX8" fmla="*/ 5925438 w 7295477"/>
              <a:gd name="connsiteY8" fmla="*/ 6853457 h 6853457"/>
              <a:gd name="connsiteX9" fmla="*/ 1920114 w 7295477"/>
              <a:gd name="connsiteY9" fmla="*/ 6853457 h 6853457"/>
              <a:gd name="connsiteX10" fmla="*/ 1888674 w 7295477"/>
              <a:gd name="connsiteY10" fmla="*/ 6835380 h 6853457"/>
              <a:gd name="connsiteX11" fmla="*/ 0 w 7295477"/>
              <a:gd name="connsiteY11" fmla="*/ 3480517 h 6853457"/>
              <a:gd name="connsiteX12" fmla="*/ 2052949 w 7295477"/>
              <a:gd name="connsiteY12" fmla="*/ 31199 h 6853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295477" h="6853457">
                <a:moveTo>
                  <a:pt x="2113864" y="0"/>
                </a:moveTo>
                <a:lnTo>
                  <a:pt x="5731689" y="0"/>
                </a:lnTo>
                <a:lnTo>
                  <a:pt x="5792604" y="31199"/>
                </a:lnTo>
                <a:cubicBezTo>
                  <a:pt x="6404018" y="363339"/>
                  <a:pt x="6917255" y="853303"/>
                  <a:pt x="7277638" y="1446415"/>
                </a:cubicBezTo>
                <a:lnTo>
                  <a:pt x="7295477" y="1478103"/>
                </a:lnTo>
                <a:lnTo>
                  <a:pt x="7295477" y="5482224"/>
                </a:lnTo>
                <a:lnTo>
                  <a:pt x="7195301" y="5644337"/>
                </a:lnTo>
                <a:cubicBezTo>
                  <a:pt x="6875688" y="6126745"/>
                  <a:pt x="6452261" y="6534378"/>
                  <a:pt x="5956878" y="6835380"/>
                </a:cubicBezTo>
                <a:lnTo>
                  <a:pt x="5925438" y="6853457"/>
                </a:lnTo>
                <a:lnTo>
                  <a:pt x="1920114" y="6853457"/>
                </a:lnTo>
                <a:lnTo>
                  <a:pt x="1888674" y="6835380"/>
                </a:lnTo>
                <a:cubicBezTo>
                  <a:pt x="756370" y="6147375"/>
                  <a:pt x="0" y="4902276"/>
                  <a:pt x="0" y="3480517"/>
                </a:cubicBezTo>
                <a:cubicBezTo>
                  <a:pt x="0" y="1991056"/>
                  <a:pt x="830121" y="695479"/>
                  <a:pt x="2052949" y="31199"/>
                </a:cubicBez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Picture 5" descr="A white card with black text and a pink heart on a brown envelope&#10;&#10;Description automatically generated">
            <a:extLst>
              <a:ext uri="{FF2B5EF4-FFF2-40B4-BE49-F238E27FC236}">
                <a16:creationId xmlns:a16="http://schemas.microsoft.com/office/drawing/2014/main" id="{14D80938-9990-B1AB-044D-AA991F7175A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64" r="-2" b="-2"/>
          <a:stretch/>
        </p:blipFill>
        <p:spPr>
          <a:xfrm>
            <a:off x="5063089" y="1"/>
            <a:ext cx="7128913" cy="6853457"/>
          </a:xfrm>
          <a:custGeom>
            <a:avLst/>
            <a:gdLst/>
            <a:ahLst/>
            <a:cxnLst/>
            <a:rect l="l" t="t" r="r" b="b"/>
            <a:pathLst>
              <a:path w="7128913" h="6853457">
                <a:moveTo>
                  <a:pt x="2343548" y="0"/>
                </a:moveTo>
                <a:lnTo>
                  <a:pt x="5168877" y="0"/>
                </a:lnTo>
                <a:lnTo>
                  <a:pt x="5218299" y="19487"/>
                </a:lnTo>
                <a:cubicBezTo>
                  <a:pt x="5976640" y="340238"/>
                  <a:pt x="6607722" y="902948"/>
                  <a:pt x="7014769" y="1610837"/>
                </a:cubicBezTo>
                <a:lnTo>
                  <a:pt x="7128913" y="1827198"/>
                </a:lnTo>
                <a:lnTo>
                  <a:pt x="7128913" y="5131581"/>
                </a:lnTo>
                <a:lnTo>
                  <a:pt x="7091067" y="5210750"/>
                </a:lnTo>
                <a:cubicBezTo>
                  <a:pt x="6744936" y="5876527"/>
                  <a:pt x="6205281" y="6425584"/>
                  <a:pt x="5546646" y="6783375"/>
                </a:cubicBezTo>
                <a:lnTo>
                  <a:pt x="5409811" y="6853457"/>
                </a:lnTo>
                <a:lnTo>
                  <a:pt x="2102613" y="6853457"/>
                </a:lnTo>
                <a:lnTo>
                  <a:pt x="1965779" y="6783375"/>
                </a:lnTo>
                <a:cubicBezTo>
                  <a:pt x="794873" y="6147301"/>
                  <a:pt x="0" y="4906735"/>
                  <a:pt x="0" y="3480517"/>
                </a:cubicBezTo>
                <a:cubicBezTo>
                  <a:pt x="0" y="1924643"/>
                  <a:pt x="945964" y="589711"/>
                  <a:pt x="2294125" y="19487"/>
                </a:cubicBezTo>
                <a:close/>
              </a:path>
            </a:pathLst>
          </a:cu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E3F7CD0-667E-CEEC-1C29-B5B07123F8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972259" y="129336"/>
            <a:ext cx="2049982" cy="637253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itle 4">
            <a:extLst>
              <a:ext uri="{FF2B5EF4-FFF2-40B4-BE49-F238E27FC236}">
                <a16:creationId xmlns:a16="http://schemas.microsoft.com/office/drawing/2014/main" id="{FF59920F-75F5-06D5-E370-92CE2D93EECA}"/>
              </a:ext>
            </a:extLst>
          </p:cNvPr>
          <p:cNvSpPr txBox="1">
            <a:spLocks/>
          </p:cNvSpPr>
          <p:nvPr/>
        </p:nvSpPr>
        <p:spPr>
          <a:xfrm>
            <a:off x="8091137" y="186476"/>
            <a:ext cx="2049981" cy="52297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2800" b="1" dirty="0">
                <a:latin typeface="Colonna MT" panose="04020805060202030203" pitchFamily="82" charset="0"/>
                <a:cs typeface="Dreaming Outloud Pro" panose="020F0502020204030204" pitchFamily="66" charset="0"/>
              </a:rPr>
              <a:t>Urban Zen</a:t>
            </a:r>
            <a:endParaRPr lang="en-IN" sz="2800" dirty="0">
              <a:latin typeface="Colonna MT" panose="04020805060202030203" pitchFamily="82" charset="0"/>
              <a:cs typeface="Dreaming Outloud Pro" panose="020F050202020403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10289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A midsection of a person holding a miniature house">
            <a:extLst>
              <a:ext uri="{FF2B5EF4-FFF2-40B4-BE49-F238E27FC236}">
                <a16:creationId xmlns:a16="http://schemas.microsoft.com/office/drawing/2014/main" id="{6D8D6E28-6996-FDB7-5EAC-2DD167B2EE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86" r="5585" b="-1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6BB126-5230-A3F6-1C7B-FD27539892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042" y="131445"/>
            <a:ext cx="3822189" cy="1899912"/>
          </a:xfrm>
        </p:spPr>
        <p:txBody>
          <a:bodyPr>
            <a:normAutofit/>
          </a:bodyPr>
          <a:lstStyle/>
          <a:p>
            <a:r>
              <a:rPr lang="en-US" sz="4000" dirty="0"/>
              <a:t>Introduction</a:t>
            </a:r>
            <a:endParaRPr lang="en-IN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CF3683-8402-EABF-AD21-FE48EE0F17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2042" y="1557619"/>
            <a:ext cx="4472998" cy="3742762"/>
          </a:xfrm>
        </p:spPr>
        <p:txBody>
          <a:bodyPr>
            <a:normAutofit/>
          </a:bodyPr>
          <a:lstStyle/>
          <a:p>
            <a:r>
              <a:rPr lang="en-US" sz="2000" dirty="0"/>
              <a:t>Single parents are experiencing a housing issue because of low income.</a:t>
            </a:r>
          </a:p>
          <a:p>
            <a:r>
              <a:rPr lang="en-US" sz="2000" dirty="0"/>
              <a:t>Urban Zen targets social housing for single parents.</a:t>
            </a:r>
          </a:p>
          <a:p>
            <a:r>
              <a:rPr lang="en-US" sz="2000" dirty="0"/>
              <a:t>Targeting mainly on institutional actors and private investors.</a:t>
            </a:r>
          </a:p>
          <a:p>
            <a:r>
              <a:rPr lang="en-US" sz="2000" dirty="0"/>
              <a:t>Case studies from competitors were researched to help Urban Zen understand their techniques.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FA8CC1B-615F-B200-7A7A-C152825274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972259" y="129336"/>
            <a:ext cx="2049982" cy="637253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itle 4">
            <a:extLst>
              <a:ext uri="{FF2B5EF4-FFF2-40B4-BE49-F238E27FC236}">
                <a16:creationId xmlns:a16="http://schemas.microsoft.com/office/drawing/2014/main" id="{4C308D9C-3221-9F6E-FE08-9233C172E7DA}"/>
              </a:ext>
            </a:extLst>
          </p:cNvPr>
          <p:cNvSpPr txBox="1">
            <a:spLocks/>
          </p:cNvSpPr>
          <p:nvPr/>
        </p:nvSpPr>
        <p:spPr>
          <a:xfrm>
            <a:off x="8091137" y="186476"/>
            <a:ext cx="2049981" cy="52297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2800" b="1" dirty="0">
                <a:latin typeface="Colonna MT" panose="04020805060202030203" pitchFamily="82" charset="0"/>
                <a:cs typeface="Dreaming Outloud Pro" panose="020F0502020204030204" pitchFamily="66" charset="0"/>
              </a:rPr>
              <a:t>Urban Zen</a:t>
            </a:r>
            <a:endParaRPr lang="en-IN" sz="2800" dirty="0">
              <a:latin typeface="Colonna MT" panose="04020805060202030203" pitchFamily="82" charset="0"/>
              <a:cs typeface="Dreaming Outloud Pro" panose="020F050202020403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53978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4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AC6D03C-2F54-08A3-4F62-41A9FFD95A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E736020-9508-4EF5-A27D-E9CD9BE52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1" kern="12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tx1"/>
                </a:solidFill>
                <a:latin typeface="+mj-lt"/>
                <a:ea typeface="+mj-ea"/>
                <a:cs typeface="+mj-cs"/>
              </a:rPr>
              <a:t>Prospects</a:t>
            </a:r>
          </a:p>
        </p:txBody>
      </p:sp>
      <p:sp>
        <p:nvSpPr>
          <p:cNvPr id="18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FB12FD-2160-99F0-45FD-49747285BC5F}"/>
              </a:ext>
            </a:extLst>
          </p:cNvPr>
          <p:cNvSpPr txBox="1"/>
          <p:nvPr/>
        </p:nvSpPr>
        <p:spPr>
          <a:xfrm>
            <a:off x="219919" y="2807208"/>
            <a:ext cx="4213185" cy="34107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200" dirty="0"/>
              <a:t>A fundraising campaign for social housing projects offers several opportunities amid </a:t>
            </a:r>
            <a:r>
              <a:rPr lang="en-GB" sz="2200" dirty="0" err="1"/>
              <a:t>Occitanie's</a:t>
            </a:r>
            <a:r>
              <a:rPr lang="en-US" sz="2200" dirty="0"/>
              <a:t> housing crisis.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DC8F61-203F-7738-FA80-13DBC0B83003}"/>
              </a:ext>
            </a:extLst>
          </p:cNvPr>
          <p:cNvSpPr>
            <a:spLocks/>
          </p:cNvSpPr>
          <p:nvPr/>
        </p:nvSpPr>
        <p:spPr>
          <a:xfrm>
            <a:off x="4563580" y="1615153"/>
            <a:ext cx="6963213" cy="362769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342900" indent="-342900" defTabSz="530352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kern="1200" dirty="0">
                <a:solidFill>
                  <a:srgbClr val="0D0D0D"/>
                </a:solidFill>
              </a:rPr>
              <a:t>Corporate Social Responsibility (CSR) Initiatives (</a:t>
            </a:r>
            <a:r>
              <a:rPr lang="en-GB" sz="2000" kern="1200" dirty="0" err="1">
                <a:solidFill>
                  <a:srgbClr val="0D0D0D"/>
                </a:solidFill>
              </a:rPr>
              <a:t>L’oreal</a:t>
            </a:r>
            <a:r>
              <a:rPr lang="en-US" sz="2000" kern="1200" dirty="0">
                <a:solidFill>
                  <a:srgbClr val="0D0D0D"/>
                </a:solidFill>
              </a:rPr>
              <a:t>, Veolia, Michelin, Orange).</a:t>
            </a:r>
            <a:endParaRPr lang="en-US" sz="2000" kern="1200" dirty="0">
              <a:solidFill>
                <a:srgbClr val="0D0D0D"/>
              </a:solidFill>
              <a:cs typeface="Calibri"/>
            </a:endParaRPr>
          </a:p>
          <a:p>
            <a:pPr marL="342900" indent="-342900" defTabSz="530352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kern="1200" dirty="0">
                <a:solidFill>
                  <a:srgbClr val="0D0D0D"/>
                </a:solidFill>
              </a:rPr>
              <a:t>Public-Private Partnerships (Event </a:t>
            </a:r>
            <a:r>
              <a:rPr lang="en-US" sz="2000" kern="1200" dirty="0" err="1">
                <a:solidFill>
                  <a:srgbClr val="0D0D0D"/>
                </a:solidFill>
              </a:rPr>
              <a:t>Organisers</a:t>
            </a:r>
            <a:r>
              <a:rPr lang="en-US" sz="2000" kern="1200" dirty="0">
                <a:solidFill>
                  <a:srgbClr val="0D0D0D"/>
                </a:solidFill>
              </a:rPr>
              <a:t>).</a:t>
            </a:r>
            <a:endParaRPr lang="en-US" sz="2000" kern="1200" dirty="0">
              <a:solidFill>
                <a:srgbClr val="0D0D0D"/>
              </a:solidFill>
              <a:cs typeface="Calibri"/>
            </a:endParaRPr>
          </a:p>
          <a:p>
            <a:pPr marL="342900" indent="-342900" defTabSz="530352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kern="1200" dirty="0">
                <a:solidFill>
                  <a:srgbClr val="0D0D0D"/>
                </a:solidFill>
              </a:rPr>
              <a:t>Government Grants and Subsidies (</a:t>
            </a:r>
            <a:r>
              <a:rPr lang="en-GB" sz="2000" kern="1200" dirty="0">
                <a:solidFill>
                  <a:srgbClr val="0D0D0D"/>
                </a:solidFill>
              </a:rPr>
              <a:t>regional, national, and European Union levels</a:t>
            </a:r>
            <a:r>
              <a:rPr lang="en-US" sz="2000" kern="1200" dirty="0">
                <a:solidFill>
                  <a:srgbClr val="0D0D0D"/>
                </a:solidFill>
              </a:rPr>
              <a:t>).</a:t>
            </a:r>
            <a:endParaRPr lang="en-US" sz="2000" kern="1200" dirty="0">
              <a:solidFill>
                <a:srgbClr val="0D0D0D"/>
              </a:solidFill>
              <a:cs typeface="Calibri"/>
            </a:endParaRPr>
          </a:p>
          <a:p>
            <a:pPr marL="342900" indent="-342900" defTabSz="530352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kern="1200" dirty="0">
                <a:solidFill>
                  <a:srgbClr val="0D0D0D"/>
                </a:solidFill>
              </a:rPr>
              <a:t>Philanthropic Foundations (</a:t>
            </a:r>
            <a:r>
              <a:rPr lang="en-GB" sz="2000" kern="1200" dirty="0">
                <a:solidFill>
                  <a:srgbClr val="0D0D0D"/>
                </a:solidFill>
              </a:rPr>
              <a:t>Abbé-Pierre </a:t>
            </a:r>
            <a:r>
              <a:rPr lang="en-GB" sz="2000" kern="1200" dirty="0" err="1">
                <a:solidFill>
                  <a:srgbClr val="0D0D0D"/>
                </a:solidFill>
              </a:rPr>
              <a:t>Fondation</a:t>
            </a:r>
            <a:r>
              <a:rPr lang="en-GB" sz="2000" kern="1200" dirty="0">
                <a:solidFill>
                  <a:srgbClr val="0D0D0D"/>
                </a:solidFill>
              </a:rPr>
              <a:t> de France)</a:t>
            </a:r>
            <a:r>
              <a:rPr lang="en-US" sz="2000" kern="1200" dirty="0">
                <a:solidFill>
                  <a:srgbClr val="0D0D0D"/>
                </a:solidFill>
              </a:rPr>
              <a:t>.</a:t>
            </a:r>
            <a:endParaRPr lang="en-US" sz="2000" kern="1200" dirty="0">
              <a:solidFill>
                <a:srgbClr val="0D0D0D"/>
              </a:solidFill>
              <a:cs typeface="Calibri"/>
            </a:endParaRPr>
          </a:p>
          <a:p>
            <a:pPr marL="342900" indent="-342900" defTabSz="530352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kern="1200" dirty="0">
                <a:solidFill>
                  <a:srgbClr val="0D0D0D"/>
                </a:solidFill>
              </a:rPr>
              <a:t>Social Impact Investors (</a:t>
            </a:r>
            <a:r>
              <a:rPr lang="en-GB" sz="2000" kern="1200" dirty="0">
                <a:solidFill>
                  <a:srgbClr val="0D0D0D"/>
                </a:solidFill>
              </a:rPr>
              <a:t>attract funding from this investor segment</a:t>
            </a:r>
            <a:r>
              <a:rPr lang="en-US" sz="2000" kern="1200" dirty="0">
                <a:solidFill>
                  <a:srgbClr val="0D0D0D"/>
                </a:solidFill>
              </a:rPr>
              <a:t>).</a:t>
            </a:r>
            <a:endParaRPr lang="en-US" sz="2000" kern="1200" dirty="0">
              <a:solidFill>
                <a:srgbClr val="0D0D0D"/>
              </a:solidFill>
              <a:cs typeface="Calibri"/>
            </a:endParaRPr>
          </a:p>
          <a:p>
            <a:pPr marL="342900" indent="-342900" defTabSz="530352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kern="1200" dirty="0">
                <a:solidFill>
                  <a:srgbClr val="0D0D0D"/>
                </a:solidFill>
              </a:rPr>
              <a:t>Social Media Campaign (LinkedIn, Instagram, YouTube).</a:t>
            </a:r>
            <a:endParaRPr lang="en-IN" sz="2000" kern="1200" dirty="0">
              <a:solidFill>
                <a:srgbClr val="000000"/>
              </a:solidFill>
              <a:cs typeface="Calibri" panose="020F0502020204030204"/>
            </a:endParaRPr>
          </a:p>
          <a:p>
            <a:pPr algn="l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IN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EA81C5-FE88-1952-E749-2AFC15D7CCB6}"/>
              </a:ext>
            </a:extLst>
          </p:cNvPr>
          <p:cNvSpPr txBox="1"/>
          <p:nvPr/>
        </p:nvSpPr>
        <p:spPr>
          <a:xfrm>
            <a:off x="10179517" y="6091411"/>
            <a:ext cx="1377022" cy="2530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530352">
              <a:spcAft>
                <a:spcPts val="600"/>
              </a:spcAft>
            </a:pPr>
            <a:r>
              <a:rPr lang="en-GB" sz="1044" kern="1200" dirty="0">
                <a:solidFill>
                  <a:schemeClr val="tx1"/>
                </a:solidFill>
                <a:latin typeface="+mn-lt"/>
                <a:ea typeface="+mn-ea"/>
                <a:cs typeface="Calibri"/>
              </a:rPr>
              <a:t>Gooch &amp; et al. 2020</a:t>
            </a:r>
            <a:endParaRPr lang="en-GB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FD2ED39-3A90-06A2-3B2C-5306537E90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972259" y="129336"/>
            <a:ext cx="2049982" cy="63725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4">
            <a:extLst>
              <a:ext uri="{FF2B5EF4-FFF2-40B4-BE49-F238E27FC236}">
                <a16:creationId xmlns:a16="http://schemas.microsoft.com/office/drawing/2014/main" id="{2831925B-075C-8BE9-DFB6-7AAD9702DC93}"/>
              </a:ext>
            </a:extLst>
          </p:cNvPr>
          <p:cNvSpPr txBox="1">
            <a:spLocks/>
          </p:cNvSpPr>
          <p:nvPr/>
        </p:nvSpPr>
        <p:spPr>
          <a:xfrm>
            <a:off x="8091137" y="186476"/>
            <a:ext cx="2049981" cy="52297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2800" b="1" dirty="0">
                <a:latin typeface="Colonna MT" panose="04020805060202030203" pitchFamily="82" charset="0"/>
                <a:cs typeface="Dreaming Outloud Pro" panose="020F0502020204030204" pitchFamily="66" charset="0"/>
              </a:rPr>
              <a:t>Urban Zen</a:t>
            </a:r>
            <a:endParaRPr lang="en-IN" sz="2800" dirty="0">
              <a:latin typeface="Colonna MT" panose="04020805060202030203" pitchFamily="82" charset="0"/>
              <a:cs typeface="Dreaming Outloud Pro" panose="020F050202020403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1735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3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A07E7A-AD50-6EED-E141-B0F73C5895D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72493" y="412161"/>
            <a:ext cx="11018520" cy="1434415"/>
          </a:xfrm>
        </p:spPr>
        <p:txBody>
          <a:bodyPr anchor="ctr" anchorCtr="1">
            <a:normAutofit/>
          </a:bodyPr>
          <a:lstStyle/>
          <a:p>
            <a:pPr lvl="0"/>
            <a:r>
              <a:rPr lang="en-GB" sz="5400" b="1" dirty="0"/>
              <a:t>Digital Campaigning</a:t>
            </a:r>
          </a:p>
        </p:txBody>
      </p:sp>
      <p:sp>
        <p:nvSpPr>
          <p:cNvPr id="27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E91915A-4280-CBA0-9D2B-EA12FAE02FA8}"/>
              </a:ext>
            </a:extLst>
          </p:cNvPr>
          <p:cNvGrpSpPr/>
          <p:nvPr/>
        </p:nvGrpSpPr>
        <p:grpSpPr>
          <a:xfrm>
            <a:off x="2097109" y="2181669"/>
            <a:ext cx="3413685" cy="2048211"/>
            <a:chOff x="288258" y="2634"/>
            <a:chExt cx="3413685" cy="2048211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024A43A-3F12-8F14-8D45-FCFF6181E0F8}"/>
                </a:ext>
              </a:extLst>
            </p:cNvPr>
            <p:cNvSpPr/>
            <p:nvPr/>
          </p:nvSpPr>
          <p:spPr>
            <a:xfrm>
              <a:off x="288258" y="2634"/>
              <a:ext cx="3413685" cy="2048211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ECAA48C-8475-73B4-7BCE-ADB99AE67085}"/>
                </a:ext>
              </a:extLst>
            </p:cNvPr>
            <p:cNvSpPr txBox="1"/>
            <p:nvPr/>
          </p:nvSpPr>
          <p:spPr>
            <a:xfrm>
              <a:off x="288258" y="2634"/>
              <a:ext cx="3413685" cy="204821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800" b="0" kern="120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Social media campaigns serve varied purposes specifically Crowdfunding from anonymous entities.</a:t>
              </a:r>
              <a:endParaRPr lang="en-US" sz="1800" b="0" kern="120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CCADBF64-AD99-7B0D-33D6-17DDF3AF5682}"/>
              </a:ext>
            </a:extLst>
          </p:cNvPr>
          <p:cNvGrpSpPr/>
          <p:nvPr/>
        </p:nvGrpSpPr>
        <p:grpSpPr>
          <a:xfrm>
            <a:off x="6289609" y="2181671"/>
            <a:ext cx="3413685" cy="2048211"/>
            <a:chOff x="6411931" y="2634"/>
            <a:chExt cx="3413685" cy="2048211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116ADF8-8239-903A-E5E5-D05E01163E44}"/>
                </a:ext>
              </a:extLst>
            </p:cNvPr>
            <p:cNvSpPr/>
            <p:nvPr/>
          </p:nvSpPr>
          <p:spPr>
            <a:xfrm>
              <a:off x="6411931" y="2634"/>
              <a:ext cx="3413685" cy="2048211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5C244C7-0E09-B04E-4ACD-630657E7FE9F}"/>
                </a:ext>
              </a:extLst>
            </p:cNvPr>
            <p:cNvSpPr txBox="1"/>
            <p:nvPr/>
          </p:nvSpPr>
          <p:spPr>
            <a:xfrm>
              <a:off x="6411931" y="2634"/>
              <a:ext cx="3413685" cy="204821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800" b="0" kern="120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Unmatched Reach &amp; Cost Effective: </a:t>
              </a:r>
              <a:r>
                <a:rPr lang="en-GB" sz="1800" b="0" kern="120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Cost-effective platform for nonprofit Connecting supporters. </a:t>
              </a:r>
              <a:endParaRPr lang="en-US" sz="1800" b="0" kern="120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A04E6C0E-DFE4-46CF-8383-743BDC9592FF}"/>
              </a:ext>
            </a:extLst>
          </p:cNvPr>
          <p:cNvGrpSpPr/>
          <p:nvPr/>
        </p:nvGrpSpPr>
        <p:grpSpPr>
          <a:xfrm>
            <a:off x="2097108" y="4519833"/>
            <a:ext cx="3413685" cy="2048211"/>
            <a:chOff x="1489090" y="2392213"/>
            <a:chExt cx="3413685" cy="2048211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780FFFA-8D11-F122-48E9-CDE6BD981895}"/>
                </a:ext>
              </a:extLst>
            </p:cNvPr>
            <p:cNvSpPr/>
            <p:nvPr/>
          </p:nvSpPr>
          <p:spPr>
            <a:xfrm>
              <a:off x="1489090" y="2392213"/>
              <a:ext cx="3413685" cy="2048211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898933B-7316-315D-137C-A7560EAA334D}"/>
                </a:ext>
              </a:extLst>
            </p:cNvPr>
            <p:cNvSpPr txBox="1"/>
            <p:nvPr/>
          </p:nvSpPr>
          <p:spPr>
            <a:xfrm>
              <a:off x="1489090" y="2392213"/>
              <a:ext cx="3413685" cy="204821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800" b="0" kern="120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Simplified Fundraising through Social Media: Social media simplifies fundraising , enabling safe donations. </a:t>
              </a:r>
              <a:endParaRPr lang="en-US" sz="1800" b="0" kern="120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69EEDED5-317C-B040-A994-6AF98EC8D245}"/>
              </a:ext>
            </a:extLst>
          </p:cNvPr>
          <p:cNvGrpSpPr/>
          <p:nvPr/>
        </p:nvGrpSpPr>
        <p:grpSpPr>
          <a:xfrm>
            <a:off x="6289609" y="4519834"/>
            <a:ext cx="3413685" cy="2048211"/>
            <a:chOff x="5244143" y="2392213"/>
            <a:chExt cx="3413685" cy="2048211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C89FC31-98B8-FDA7-8D90-CBD663CE9BD6}"/>
                </a:ext>
              </a:extLst>
            </p:cNvPr>
            <p:cNvSpPr/>
            <p:nvPr/>
          </p:nvSpPr>
          <p:spPr>
            <a:xfrm>
              <a:off x="5244143" y="2392213"/>
              <a:ext cx="3413685" cy="204821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A35485F-1167-A582-66B6-8CF11618FEFA}"/>
                </a:ext>
              </a:extLst>
            </p:cNvPr>
            <p:cNvSpPr txBox="1"/>
            <p:nvPr/>
          </p:nvSpPr>
          <p:spPr>
            <a:xfrm>
              <a:off x="5244143" y="2392213"/>
              <a:ext cx="3413685" cy="204821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800" b="0" kern="120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Strategic Advertising for Fundraising: Maximize fundraising with cost-effective ads. Target donors effectively by considering location, age, gender etc.</a:t>
              </a:r>
              <a:endParaRPr lang="en-US" sz="1800" b="0" kern="120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57A75167-8AB3-DEEC-D14D-14775192F7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972259" y="129336"/>
            <a:ext cx="2049982" cy="637253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Title 4">
            <a:extLst>
              <a:ext uri="{FF2B5EF4-FFF2-40B4-BE49-F238E27FC236}">
                <a16:creationId xmlns:a16="http://schemas.microsoft.com/office/drawing/2014/main" id="{0F6B309C-C01F-E88B-0AA7-B218D75E4DC7}"/>
              </a:ext>
            </a:extLst>
          </p:cNvPr>
          <p:cNvSpPr txBox="1">
            <a:spLocks/>
          </p:cNvSpPr>
          <p:nvPr/>
        </p:nvSpPr>
        <p:spPr>
          <a:xfrm>
            <a:off x="8091137" y="186476"/>
            <a:ext cx="2049981" cy="52297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2800" b="1" dirty="0">
                <a:latin typeface="Colonna MT" panose="04020805060202030203" pitchFamily="82" charset="0"/>
                <a:cs typeface="Dreaming Outloud Pro" panose="020F0502020204030204" pitchFamily="66" charset="0"/>
              </a:rPr>
              <a:t>Urban Zen</a:t>
            </a:r>
            <a:endParaRPr lang="en-IN" sz="2800" dirty="0">
              <a:latin typeface="Colonna MT" panose="04020805060202030203" pitchFamily="82" charset="0"/>
              <a:cs typeface="Dreaming Outloud Pro" panose="020F050202020403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23241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79BB35BC-D5C2-4C8B-A22A-A71E6191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392952-FBF3-8184-E5F6-AE254115F6A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116569" y="613459"/>
            <a:ext cx="4840010" cy="1167788"/>
          </a:xfrm>
        </p:spPr>
        <p:txBody>
          <a:bodyPr>
            <a:normAutofit/>
          </a:bodyPr>
          <a:lstStyle/>
          <a:p>
            <a:pPr lvl="0"/>
            <a:r>
              <a:rPr lang="en-GB" dirty="0"/>
              <a:t>Statistics</a:t>
            </a:r>
          </a:p>
        </p:txBody>
      </p:sp>
      <p:pic>
        <p:nvPicPr>
          <p:cNvPr id="32" name="Picture 31" descr="Mobile device with apps">
            <a:extLst>
              <a:ext uri="{FF2B5EF4-FFF2-40B4-BE49-F238E27FC236}">
                <a16:creationId xmlns:a16="http://schemas.microsoft.com/office/drawing/2014/main" id="{CF9A23A3-F094-86D2-B55F-377910EC29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701" r="5130"/>
          <a:stretch/>
        </p:blipFill>
        <p:spPr>
          <a:xfrm>
            <a:off x="20" y="10"/>
            <a:ext cx="6116549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446AFB-9DA9-BC28-51AC-F2A0BD06D5A8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6094476" y="1624865"/>
            <a:ext cx="5847808" cy="4816515"/>
          </a:xfrm>
        </p:spPr>
        <p:txBody>
          <a:bodyPr>
            <a:noAutofit/>
          </a:bodyPr>
          <a:lstStyle/>
          <a:p>
            <a:pPr rtl="0">
              <a:buFont typeface="Arial" panose="020B0604020202020204" pitchFamily="34" charset="0"/>
              <a:buChar char="•"/>
            </a:pPr>
            <a:r>
              <a:rPr lang="en-US" sz="2000" dirty="0">
                <a:effectLst/>
              </a:rPr>
              <a:t>5.04 billion social media users globally (62.3% of the world population, Statista 2024).</a:t>
            </a:r>
          </a:p>
          <a:p>
            <a:pPr rtl="0">
              <a:buFont typeface="Arial" panose="020B0604020202020204" pitchFamily="34" charset="0"/>
              <a:buChar char="•"/>
            </a:pPr>
            <a:r>
              <a:rPr lang="en-US" sz="2000" dirty="0">
                <a:effectLst/>
              </a:rPr>
              <a:t>71% of nonprofits find social media effective for online fundraising (Global NGO Technology Report).</a:t>
            </a:r>
          </a:p>
          <a:p>
            <a:pPr rtl="0">
              <a:buFont typeface="Arial" panose="020B0604020202020204" pitchFamily="34" charset="0"/>
              <a:buChar char="•"/>
            </a:pPr>
            <a:r>
              <a:rPr lang="en-US" sz="2000" dirty="0">
                <a:effectLst/>
              </a:rPr>
              <a:t>34% of nonprofits worldwide invest in social ads (Global NGO Technology Report).</a:t>
            </a:r>
          </a:p>
          <a:p>
            <a:pPr rtl="0">
              <a:buFont typeface="Arial" panose="020B0604020202020204" pitchFamily="34" charset="0"/>
              <a:buChar char="•"/>
            </a:pPr>
            <a:r>
              <a:rPr lang="en-US" sz="2000" dirty="0">
                <a:effectLst/>
              </a:rPr>
              <a:t>Social media drives 57% of traffic to fundraising campaign pages (Classy).</a:t>
            </a:r>
          </a:p>
          <a:p>
            <a:pPr rtl="0">
              <a:buFont typeface="Arial" panose="020B0604020202020204" pitchFamily="34" charset="0"/>
              <a:buChar char="•"/>
            </a:pPr>
            <a:r>
              <a:rPr lang="en-US" sz="2000" dirty="0">
                <a:effectLst/>
              </a:rPr>
              <a:t>Regular social media users are 40% more likely to fundraise (study).</a:t>
            </a:r>
          </a:p>
          <a:p>
            <a:pPr rtl="0">
              <a:buFont typeface="Arial" panose="020B0604020202020204" pitchFamily="34" charset="0"/>
              <a:buChar char="•"/>
            </a:pPr>
            <a:r>
              <a:rPr lang="en-US" sz="2000" dirty="0">
                <a:effectLst/>
              </a:rPr>
              <a:t>Twitter users set higher goals, raising 10 times more money online; combining multiple platforms increases fundraising success by up to 40% (studies).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0FC5458-FA0A-9A7B-A9A3-219419E0DF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972259" y="129336"/>
            <a:ext cx="2049982" cy="637253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itle 4">
            <a:extLst>
              <a:ext uri="{FF2B5EF4-FFF2-40B4-BE49-F238E27FC236}">
                <a16:creationId xmlns:a16="http://schemas.microsoft.com/office/drawing/2014/main" id="{D8B86BB6-3E81-446B-F261-6DC1C557F1A9}"/>
              </a:ext>
            </a:extLst>
          </p:cNvPr>
          <p:cNvSpPr txBox="1">
            <a:spLocks/>
          </p:cNvSpPr>
          <p:nvPr/>
        </p:nvSpPr>
        <p:spPr>
          <a:xfrm>
            <a:off x="8091137" y="186476"/>
            <a:ext cx="2049981" cy="52297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2800" b="1" dirty="0">
                <a:latin typeface="Colonna MT" panose="04020805060202030203" pitchFamily="82" charset="0"/>
                <a:cs typeface="Dreaming Outloud Pro" panose="020F0502020204030204" pitchFamily="66" charset="0"/>
              </a:rPr>
              <a:t>Urban Zen</a:t>
            </a:r>
            <a:endParaRPr lang="en-IN" sz="2800" dirty="0">
              <a:latin typeface="Colonna MT" panose="04020805060202030203" pitchFamily="82" charset="0"/>
              <a:cs typeface="Dreaming Outloud Pro" panose="020F0502020204030204" pitchFamily="66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C06DEC5-2F53-7197-EC89-6EA4FDCDE9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50AB553-2A96-4A92-96F2-93548E096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">
                <a:schemeClr val="bg2">
                  <a:alpha val="68000"/>
                </a:schemeClr>
              </a:gs>
              <a:gs pos="85000">
                <a:schemeClr val="bg2">
                  <a:alpha val="97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32EC6A-4CFE-3A7A-9886-85C4BF1A76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ln w="22225">
                  <a:solidFill>
                    <a:schemeClr val="accent2"/>
                  </a:solidFill>
                  <a:prstDash val="solid"/>
                </a:ln>
                <a:latin typeface="Verdana" panose="020B0604030504040204" pitchFamily="34" charset="0"/>
                <a:ea typeface="Verdana" panose="020B0604030504040204" pitchFamily="34" charset="0"/>
              </a:rPr>
              <a:t>Fundraising Events</a:t>
            </a:r>
            <a:endParaRPr lang="en-IN" b="1" dirty="0">
              <a:ln w="22225">
                <a:solidFill>
                  <a:schemeClr val="accent2"/>
                </a:solidFill>
                <a:prstDash val="solid"/>
              </a:ln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A270112-FEE6-D1BC-EEB2-004E3B0577F6}"/>
              </a:ext>
            </a:extLst>
          </p:cNvPr>
          <p:cNvGrpSpPr/>
          <p:nvPr/>
        </p:nvGrpSpPr>
        <p:grpSpPr>
          <a:xfrm>
            <a:off x="838200" y="2523590"/>
            <a:ext cx="2444055" cy="1466433"/>
            <a:chOff x="3080" y="587032"/>
            <a:chExt cx="2444055" cy="1466433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27DE3E60-DE14-8684-1210-53984E6E9D9C}"/>
                </a:ext>
              </a:extLst>
            </p:cNvPr>
            <p:cNvSpPr/>
            <p:nvPr/>
          </p:nvSpPr>
          <p:spPr>
            <a:xfrm>
              <a:off x="3080" y="587032"/>
              <a:ext cx="2444055" cy="146643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EED0C76-7C24-F519-D655-C5CF5CAB63B9}"/>
                </a:ext>
              </a:extLst>
            </p:cNvPr>
            <p:cNvSpPr txBox="1"/>
            <p:nvPr/>
          </p:nvSpPr>
          <p:spPr>
            <a:xfrm>
              <a:off x="3080" y="587032"/>
              <a:ext cx="2444055" cy="146643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IN" sz="1600" b="0" kern="120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Verdana" panose="020B0604030504040204" pitchFamily="34" charset="0"/>
                  <a:ea typeface="Verdana" panose="020B0604030504040204" pitchFamily="34" charset="0"/>
                </a:rPr>
                <a:t>Approach possible partners: Local businesses, Event companies (</a:t>
              </a:r>
              <a:r>
                <a:rPr lang="en-IN" sz="1600" b="0" kern="1200" cap="none" spc="0" dirty="0" err="1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Verdana" panose="020B0604030504040204" pitchFamily="34" charset="0"/>
                  <a:ea typeface="Verdana" panose="020B0604030504040204" pitchFamily="34" charset="0"/>
                </a:rPr>
                <a:t>Weezevent</a:t>
              </a:r>
              <a:r>
                <a:rPr lang="en-IN" sz="1600" b="0" kern="120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Verdana" panose="020B0604030504040204" pitchFamily="34" charset="0"/>
                  <a:ea typeface="Verdana" panose="020B0604030504040204" pitchFamily="34" charset="0"/>
                </a:rPr>
                <a:t> , KCO).</a:t>
              </a:r>
              <a:endParaRPr lang="en-IN" sz="1600" b="0" kern="120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64371510-53BA-54C9-188E-27461DE7D4AA}"/>
              </a:ext>
            </a:extLst>
          </p:cNvPr>
          <p:cNvGrpSpPr/>
          <p:nvPr/>
        </p:nvGrpSpPr>
        <p:grpSpPr>
          <a:xfrm>
            <a:off x="3526661" y="2523590"/>
            <a:ext cx="2444055" cy="1466433"/>
            <a:chOff x="2691541" y="587032"/>
            <a:chExt cx="2444055" cy="1466433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08D84CD-2349-1C63-8D8C-28ECCDC1CB5D}"/>
                </a:ext>
              </a:extLst>
            </p:cNvPr>
            <p:cNvSpPr/>
            <p:nvPr/>
          </p:nvSpPr>
          <p:spPr>
            <a:xfrm>
              <a:off x="2691541" y="587032"/>
              <a:ext cx="2444055" cy="1466433"/>
            </a:xfrm>
            <a:prstGeom prst="rect">
              <a:avLst/>
            </a:prstGeom>
            <a:solidFill>
              <a:schemeClr val="tx2">
                <a:lumMod val="50000"/>
                <a:lumOff val="5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5">
                <a:hueOff val="-2025358"/>
                <a:satOff val="-138"/>
                <a:lumOff val="327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E069C88-6F84-968A-F5BB-4899F9C79B35}"/>
                </a:ext>
              </a:extLst>
            </p:cNvPr>
            <p:cNvSpPr txBox="1"/>
            <p:nvPr/>
          </p:nvSpPr>
          <p:spPr>
            <a:xfrm>
              <a:off x="2691541" y="587032"/>
              <a:ext cx="2444055" cy="146643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IN" sz="1600" b="0" kern="120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Verdana" panose="020B0604030504040204" pitchFamily="34" charset="0"/>
                  <a:ea typeface="Verdana" panose="020B0604030504040204" pitchFamily="34" charset="0"/>
                </a:rPr>
                <a:t>Partnerships with businesses: Companies, Corporate sponsors.</a:t>
              </a:r>
              <a:endParaRPr lang="en-IN" sz="1600" b="0" kern="120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461ED189-F1A8-744F-1B49-A7FD6F6C0D1A}"/>
              </a:ext>
            </a:extLst>
          </p:cNvPr>
          <p:cNvGrpSpPr/>
          <p:nvPr/>
        </p:nvGrpSpPr>
        <p:grpSpPr>
          <a:xfrm>
            <a:off x="6215122" y="2523590"/>
            <a:ext cx="2444055" cy="1466433"/>
            <a:chOff x="5380002" y="587032"/>
            <a:chExt cx="2444055" cy="1466433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17FE716-EFEA-9364-92C6-41EDD4912ECB}"/>
                </a:ext>
              </a:extLst>
            </p:cNvPr>
            <p:cNvSpPr/>
            <p:nvPr/>
          </p:nvSpPr>
          <p:spPr>
            <a:xfrm>
              <a:off x="5380002" y="587032"/>
              <a:ext cx="2444055" cy="146643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5">
                <a:hueOff val="-4050717"/>
                <a:satOff val="-275"/>
                <a:lumOff val="654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B4A2CB7-4242-E744-59EE-B7DD3957129A}"/>
                </a:ext>
              </a:extLst>
            </p:cNvPr>
            <p:cNvSpPr txBox="1"/>
            <p:nvPr/>
          </p:nvSpPr>
          <p:spPr>
            <a:xfrm>
              <a:off x="5380002" y="587032"/>
              <a:ext cx="2444055" cy="146643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IN" sz="1600" b="0" kern="1200" cap="none" spc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Verdana" panose="020B0604030504040204" pitchFamily="34" charset="0"/>
                  <a:ea typeface="Verdana" panose="020B0604030504040204" pitchFamily="34" charset="0"/>
                </a:rPr>
                <a:t>Collaborations with Influencers: Social Media Influencers 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743963DD-75B4-E56F-ABBD-9233769A3ED6}"/>
              </a:ext>
            </a:extLst>
          </p:cNvPr>
          <p:cNvGrpSpPr/>
          <p:nvPr/>
        </p:nvGrpSpPr>
        <p:grpSpPr>
          <a:xfrm>
            <a:off x="8903583" y="2523590"/>
            <a:ext cx="2444055" cy="1466433"/>
            <a:chOff x="8068463" y="587032"/>
            <a:chExt cx="2444055" cy="1466433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7F707D1-D73F-1312-7A2B-DFACD2BBB5D0}"/>
                </a:ext>
              </a:extLst>
            </p:cNvPr>
            <p:cNvSpPr/>
            <p:nvPr/>
          </p:nvSpPr>
          <p:spPr>
            <a:xfrm>
              <a:off x="8068463" y="587032"/>
              <a:ext cx="2444055" cy="1466433"/>
            </a:xfrm>
            <a:prstGeom prst="rect">
              <a:avLst/>
            </a:prstGeom>
            <a:solidFill>
              <a:schemeClr val="tx2">
                <a:lumMod val="25000"/>
                <a:lumOff val="7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5">
                <a:hueOff val="-6076075"/>
                <a:satOff val="-413"/>
                <a:lumOff val="981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1506B07-4B4F-3E5B-C6A6-CBD5CE373B44}"/>
                </a:ext>
              </a:extLst>
            </p:cNvPr>
            <p:cNvSpPr txBox="1"/>
            <p:nvPr/>
          </p:nvSpPr>
          <p:spPr>
            <a:xfrm>
              <a:off x="8068463" y="587032"/>
              <a:ext cx="2444055" cy="146643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IN" sz="1600" b="0" kern="1200" cap="none" spc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Verdana" panose="020B0604030504040204" pitchFamily="34" charset="0"/>
                  <a:ea typeface="Verdana" panose="020B0604030504040204" pitchFamily="34" charset="0"/>
                </a:rPr>
                <a:t>Virtual events: Webinars, Live streams, Online auctions.</a:t>
              </a:r>
              <a:endParaRPr lang="en-IN" sz="1600" b="0" kern="120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E819FBF7-1333-5DE5-FDFA-EF834D37B667}"/>
              </a:ext>
            </a:extLst>
          </p:cNvPr>
          <p:cNvGrpSpPr/>
          <p:nvPr/>
        </p:nvGrpSpPr>
        <p:grpSpPr>
          <a:xfrm>
            <a:off x="2182431" y="4234429"/>
            <a:ext cx="2444055" cy="1466433"/>
            <a:chOff x="1347311" y="2297871"/>
            <a:chExt cx="2444055" cy="1466433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665BEA2-4C60-CE9E-2665-64553B09B3FB}"/>
                </a:ext>
              </a:extLst>
            </p:cNvPr>
            <p:cNvSpPr/>
            <p:nvPr/>
          </p:nvSpPr>
          <p:spPr>
            <a:xfrm>
              <a:off x="1347311" y="2297871"/>
              <a:ext cx="2444055" cy="1466433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5">
                <a:hueOff val="-8101434"/>
                <a:satOff val="-551"/>
                <a:lumOff val="1307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ED3298F-3C3D-66B0-01CC-8FFE2C2DA2A2}"/>
                </a:ext>
              </a:extLst>
            </p:cNvPr>
            <p:cNvSpPr txBox="1"/>
            <p:nvPr/>
          </p:nvSpPr>
          <p:spPr>
            <a:xfrm>
              <a:off x="1347311" y="2297871"/>
              <a:ext cx="2444055" cy="146643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IN" sz="1600" b="0" kern="120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Verdana" panose="020B0604030504040204" pitchFamily="34" charset="0"/>
                  <a:ea typeface="Verdana" panose="020B0604030504040204" pitchFamily="34" charset="0"/>
                </a:rPr>
                <a:t>Interact with supporters: </a:t>
              </a:r>
              <a:r>
                <a:rPr lang="en-US" sz="1600" b="0" kern="120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Verdana" panose="020B0604030504040204" pitchFamily="34" charset="0"/>
                  <a:ea typeface="Verdana" panose="020B0604030504040204" pitchFamily="34" charset="0"/>
                </a:rPr>
                <a:t>Answering questions, comments and messages.</a:t>
              </a:r>
              <a:endParaRPr lang="en-IN" sz="1600" b="0" kern="120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97FECAF8-F015-7B1B-0B39-B737CEC337D2}"/>
              </a:ext>
            </a:extLst>
          </p:cNvPr>
          <p:cNvGrpSpPr/>
          <p:nvPr/>
        </p:nvGrpSpPr>
        <p:grpSpPr>
          <a:xfrm>
            <a:off x="4870892" y="4234429"/>
            <a:ext cx="2444055" cy="1466433"/>
            <a:chOff x="4035772" y="2297871"/>
            <a:chExt cx="2444055" cy="1466433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42FC096-4C0A-DA7F-EAF2-694ED8359A98}"/>
                </a:ext>
              </a:extLst>
            </p:cNvPr>
            <p:cNvSpPr/>
            <p:nvPr/>
          </p:nvSpPr>
          <p:spPr>
            <a:xfrm>
              <a:off x="4035772" y="2297871"/>
              <a:ext cx="2444055" cy="1466433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5">
                <a:hueOff val="-10126791"/>
                <a:satOff val="-688"/>
                <a:lumOff val="1634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332C747-DD57-5493-0E62-DE18DB8036E4}"/>
                </a:ext>
              </a:extLst>
            </p:cNvPr>
            <p:cNvSpPr txBox="1"/>
            <p:nvPr/>
          </p:nvSpPr>
          <p:spPr>
            <a:xfrm>
              <a:off x="4035772" y="2297871"/>
              <a:ext cx="2444055" cy="146643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IN" sz="1600" b="0" kern="120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Verdana" panose="020B0604030504040204" pitchFamily="34" charset="0"/>
                  <a:ea typeface="Verdana" panose="020B0604030504040204" pitchFamily="34" charset="0"/>
                </a:rPr>
                <a:t>Event listings: </a:t>
              </a:r>
              <a:r>
                <a:rPr lang="en-US" sz="1600" b="0" kern="120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Verdana" panose="020B0604030504040204" pitchFamily="34" charset="0"/>
                  <a:ea typeface="Verdana" panose="020B0604030504040204" pitchFamily="34" charset="0"/>
                </a:rPr>
                <a:t>Local newspapers, Community Calendars and Online event directories</a:t>
              </a:r>
              <a:r>
                <a:rPr lang="en-IN" sz="1600" b="0" kern="120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Verdana" panose="020B0604030504040204" pitchFamily="34" charset="0"/>
                  <a:ea typeface="Verdana" panose="020B0604030504040204" pitchFamily="34" charset="0"/>
                </a:rPr>
                <a:t>.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8FC1996-832A-6277-CC4D-D440DCE748AB}"/>
              </a:ext>
            </a:extLst>
          </p:cNvPr>
          <p:cNvGrpSpPr/>
          <p:nvPr/>
        </p:nvGrpSpPr>
        <p:grpSpPr>
          <a:xfrm>
            <a:off x="7559353" y="4234429"/>
            <a:ext cx="2444055" cy="1466433"/>
            <a:chOff x="6724233" y="2297871"/>
            <a:chExt cx="2444055" cy="1466433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D91D26C-D8DB-71B8-8219-CF9B7B898906}"/>
                </a:ext>
              </a:extLst>
            </p:cNvPr>
            <p:cNvSpPr/>
            <p:nvPr/>
          </p:nvSpPr>
          <p:spPr>
            <a:xfrm>
              <a:off x="6724233" y="2297871"/>
              <a:ext cx="2444055" cy="1466433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5">
                <a:hueOff val="-12152150"/>
                <a:satOff val="-826"/>
                <a:lumOff val="1961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9B89090-8FE2-2F20-F8DE-F8EA384BA541}"/>
                </a:ext>
              </a:extLst>
            </p:cNvPr>
            <p:cNvSpPr txBox="1"/>
            <p:nvPr/>
          </p:nvSpPr>
          <p:spPr>
            <a:xfrm>
              <a:off x="6724233" y="2297871"/>
              <a:ext cx="2444055" cy="146643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IN" sz="1600" b="0" kern="120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Verdana" panose="020B0604030504040204" pitchFamily="34" charset="0"/>
                  <a:ea typeface="Verdana" panose="020B0604030504040204" pitchFamily="34" charset="0"/>
                </a:rPr>
                <a:t>Performance review: Support brief, </a:t>
              </a:r>
              <a:r>
                <a:rPr lang="en-US" sz="1600" b="0" kern="120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Verdana" panose="020B0604030504040204" pitchFamily="34" charset="0"/>
                  <a:ea typeface="Verdana" panose="020B0604030504040204" pitchFamily="34" charset="0"/>
                </a:rPr>
                <a:t>provide Images, Data, and Testimonies</a:t>
              </a:r>
              <a:endParaRPr lang="en-IN" sz="1600" b="0" kern="120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endParaRPr>
            </a:p>
          </p:txBody>
        </p:sp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464FC6EA-2C8B-DEE8-1DD4-3C9A84524D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972259" y="129336"/>
            <a:ext cx="2049982" cy="637253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Title 4">
            <a:extLst>
              <a:ext uri="{FF2B5EF4-FFF2-40B4-BE49-F238E27FC236}">
                <a16:creationId xmlns:a16="http://schemas.microsoft.com/office/drawing/2014/main" id="{3B562E01-C635-B120-F897-03AA9A92E406}"/>
              </a:ext>
            </a:extLst>
          </p:cNvPr>
          <p:cNvSpPr txBox="1">
            <a:spLocks/>
          </p:cNvSpPr>
          <p:nvPr/>
        </p:nvSpPr>
        <p:spPr>
          <a:xfrm>
            <a:off x="8091137" y="186476"/>
            <a:ext cx="2049981" cy="52297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2800" b="1" dirty="0">
                <a:latin typeface="Colonna MT" panose="04020805060202030203" pitchFamily="82" charset="0"/>
                <a:cs typeface="Dreaming Outloud Pro" panose="020F0502020204030204" pitchFamily="66" charset="0"/>
              </a:rPr>
              <a:t>Urban Zen</a:t>
            </a:r>
            <a:endParaRPr lang="en-IN" sz="2800" dirty="0">
              <a:latin typeface="Colonna MT" panose="04020805060202030203" pitchFamily="82" charset="0"/>
              <a:cs typeface="Dreaming Outloud Pro" panose="020F050202020403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06458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31000"/>
            <a:lum/>
          </a:blip>
          <a:srcRect/>
          <a:stretch>
            <a:fillRect l="15000" r="1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D83A9FC6-DDD4-A1EE-58F4-09A98E52F4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308" y="245323"/>
            <a:ext cx="9274512" cy="949606"/>
          </a:xfrm>
        </p:spPr>
        <p:txBody>
          <a:bodyPr>
            <a:noAutofit/>
          </a:bodyPr>
          <a:lstStyle/>
          <a:p>
            <a:r>
              <a:rPr lang="en-US" sz="5400" b="1" dirty="0">
                <a:solidFill>
                  <a:schemeClr val="accent2">
                    <a:lumMod val="75000"/>
                  </a:schemeClr>
                </a:solidFill>
              </a:rPr>
              <a:t>Case Studies</a:t>
            </a:r>
            <a:endParaRPr lang="en-IN" sz="5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5E780EAE-8D69-40A8-D60B-E0BF6A07BA43}"/>
              </a:ext>
            </a:extLst>
          </p:cNvPr>
          <p:cNvSpPr>
            <a:spLocks/>
          </p:cNvSpPr>
          <p:nvPr/>
        </p:nvSpPr>
        <p:spPr>
          <a:xfrm>
            <a:off x="8045468" y="2263357"/>
            <a:ext cx="3600000" cy="4349320"/>
          </a:xfrm>
          <a:prstGeom prst="rect">
            <a:avLst/>
          </a:prstGeom>
          <a:noFill/>
        </p:spPr>
        <p:txBody>
          <a:bodyPr/>
          <a:lstStyle/>
          <a:p>
            <a:pPr algn="ctr" defTabSz="521279">
              <a:spcAft>
                <a:spcPts val="422"/>
              </a:spcAft>
            </a:pPr>
            <a:r>
              <a:rPr lang="en-US" sz="3200" b="1" kern="1200" dirty="0" err="1">
                <a:solidFill>
                  <a:schemeClr val="tx1"/>
                </a:solidFill>
                <a:latin typeface="+mj-lt"/>
                <a:ea typeface="+mn-ea"/>
                <a:cs typeface="+mn-cs"/>
              </a:rPr>
              <a:t>Wecasa</a:t>
            </a:r>
            <a:endParaRPr lang="en-US" sz="3200" b="1" kern="1200" dirty="0">
              <a:solidFill>
                <a:schemeClr val="tx1"/>
              </a:solidFill>
              <a:latin typeface="+mj-lt"/>
              <a:ea typeface="+mn-ea"/>
              <a:cs typeface="+mn-cs"/>
            </a:endParaRPr>
          </a:p>
          <a:p>
            <a:pPr marL="201111" indent="-201111" defTabSz="521279">
              <a:spcAft>
                <a:spcPts val="422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D0D0D"/>
                </a:solidFill>
              </a:rPr>
              <a:t>Strategic Networking, Leveraging Strategic Alliances, Transparent Communication </a:t>
            </a:r>
          </a:p>
          <a:p>
            <a:pPr marL="201111" indent="-201111" defTabSz="521279">
              <a:spcAft>
                <a:spcPts val="422"/>
              </a:spcAft>
              <a:buFont typeface="Arial" panose="020B0604020202020204" pitchFamily="34" charset="0"/>
              <a:buChar char="•"/>
            </a:pPr>
            <a:r>
              <a:rPr lang="en-IN" sz="2000" kern="1200" dirty="0">
                <a:solidFill>
                  <a:schemeClr val="tx1"/>
                </a:solidFill>
                <a:latin typeface="+mj-lt"/>
                <a:ea typeface="+mn-ea"/>
                <a:cs typeface="Times New Roman" panose="02020603050405020304" pitchFamily="18" charset="0"/>
              </a:rPr>
              <a:t>Investors: Institutional Angel and corporate investor (</a:t>
            </a:r>
            <a:r>
              <a:rPr lang="en-IN" sz="2000" kern="1200" dirty="0" err="1">
                <a:solidFill>
                  <a:schemeClr val="tx1"/>
                </a:solidFill>
                <a:latin typeface="+mj-lt"/>
                <a:ea typeface="+mn-ea"/>
                <a:cs typeface="Times New Roman" panose="02020603050405020304" pitchFamily="18" charset="0"/>
              </a:rPr>
              <a:t>Blisce</a:t>
            </a:r>
            <a:r>
              <a:rPr lang="en-IN" sz="2000" kern="1200" dirty="0">
                <a:solidFill>
                  <a:schemeClr val="tx1"/>
                </a:solidFill>
                <a:latin typeface="+mj-lt"/>
                <a:ea typeface="+mn-ea"/>
                <a:cs typeface="Times New Roman" panose="02020603050405020304" pitchFamily="18" charset="0"/>
              </a:rPr>
              <a:t>, Serena, Frédéric Mazzella)</a:t>
            </a:r>
          </a:p>
          <a:p>
            <a:pPr marL="201111" indent="-201111" defTabSz="521279">
              <a:spcAft>
                <a:spcPts val="422"/>
              </a:spcAft>
              <a:buFont typeface="Arial" panose="020B0604020202020204" pitchFamily="34" charset="0"/>
              <a:buChar char="•"/>
            </a:pPr>
            <a:r>
              <a:rPr lang="en-IN" sz="2000" kern="1200" dirty="0">
                <a:solidFill>
                  <a:schemeClr val="tx1"/>
                </a:solidFill>
                <a:latin typeface="+mj-lt"/>
                <a:ea typeface="+mn-ea"/>
                <a:cs typeface="Times New Roman" panose="02020603050405020304" pitchFamily="18" charset="0"/>
              </a:rPr>
              <a:t>€15 million led by </a:t>
            </a:r>
            <a:r>
              <a:rPr lang="en-IN" sz="2000" kern="1200" dirty="0" err="1">
                <a:solidFill>
                  <a:schemeClr val="tx1"/>
                </a:solidFill>
                <a:latin typeface="+mj-lt"/>
                <a:ea typeface="+mn-ea"/>
                <a:cs typeface="Times New Roman" panose="02020603050405020304" pitchFamily="18" charset="0"/>
              </a:rPr>
              <a:t>Blisce</a:t>
            </a:r>
            <a:r>
              <a:rPr lang="en-IN" sz="2000" kern="1200" dirty="0">
                <a:solidFill>
                  <a:schemeClr val="tx1"/>
                </a:solidFill>
                <a:latin typeface="+mj-lt"/>
                <a:ea typeface="+mn-ea"/>
                <a:cs typeface="Times New Roman" panose="02020603050405020304" pitchFamily="18" charset="0"/>
              </a:rPr>
              <a:t> and $17.7 million with participation from Serena and others</a:t>
            </a:r>
          </a:p>
          <a:p>
            <a:pPr marL="285750" indent="-285750" defTabSz="740664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kern="1200" dirty="0">
              <a:solidFill>
                <a:schemeClr val="tx1"/>
              </a:solidFill>
              <a:latin typeface="+mj-lt"/>
              <a:ea typeface="+mn-ea"/>
              <a:cs typeface="+mn-cs"/>
            </a:endParaRP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49868199-0FA6-A80F-44B9-3C1B963A67A5}"/>
              </a:ext>
            </a:extLst>
          </p:cNvPr>
          <p:cNvSpPr txBox="1">
            <a:spLocks/>
          </p:cNvSpPr>
          <p:nvPr/>
        </p:nvSpPr>
        <p:spPr>
          <a:xfrm>
            <a:off x="4146533" y="1810440"/>
            <a:ext cx="3600000" cy="4349319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521279">
              <a:spcBef>
                <a:spcPts val="570"/>
              </a:spcBef>
              <a:buNone/>
            </a:pPr>
            <a:r>
              <a:rPr lang="en-US" sz="3200" b="1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Colonies</a:t>
            </a:r>
          </a:p>
          <a:p>
            <a:pPr marL="201111" indent="-201111" defTabSz="521279">
              <a:spcAft>
                <a:spcPts val="422"/>
              </a:spcAft>
            </a:pPr>
            <a:r>
              <a:rPr lang="en-US" sz="2000" dirty="0">
                <a:solidFill>
                  <a:srgbClr val="0D0D0D"/>
                </a:solidFill>
              </a:rPr>
              <a:t>Diversified Funding Sources, Venture Capital Investment, Strategic Partnership.</a:t>
            </a:r>
          </a:p>
          <a:p>
            <a:pPr marL="160889" indent="-160889" defTabSz="521279">
              <a:spcBef>
                <a:spcPts val="570"/>
              </a:spcBef>
            </a:pPr>
            <a:r>
              <a:rPr lang="en-IN" sz="2000" kern="1200" dirty="0">
                <a:solidFill>
                  <a:schemeClr val="tx1"/>
                </a:solidFill>
                <a:latin typeface="+mj-lt"/>
                <a:ea typeface="+mn-ea"/>
                <a:cs typeface="Times New Roman" panose="02020603050405020304" pitchFamily="18" charset="0"/>
              </a:rPr>
              <a:t>Investors: </a:t>
            </a:r>
            <a:r>
              <a:rPr lang="en-IN" sz="2000" kern="1200" dirty="0" err="1">
                <a:solidFill>
                  <a:schemeClr val="tx1"/>
                </a:solidFill>
                <a:latin typeface="+mj-lt"/>
                <a:ea typeface="+mn-ea"/>
                <a:cs typeface="+mn-cs"/>
              </a:rPr>
              <a:t>Idinvest</a:t>
            </a:r>
            <a:r>
              <a:rPr lang="en-IN" sz="20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 Partners, Global Founders Capital, La Financière Saint James and  LBO France </a:t>
            </a:r>
          </a:p>
          <a:p>
            <a:pPr marL="160889" indent="-160889" defTabSz="521279">
              <a:spcBef>
                <a:spcPts val="570"/>
              </a:spcBef>
            </a:pPr>
            <a:r>
              <a:rPr lang="en-IN" sz="20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Raised €30M ($33M) in a venture funding</a:t>
            </a:r>
          </a:p>
          <a:p>
            <a:pPr marL="160889" indent="-160889" defTabSz="521279">
              <a:spcBef>
                <a:spcPts val="570"/>
              </a:spcBef>
            </a:pPr>
            <a:r>
              <a:rPr lang="en-IN" sz="20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LBO France committed to investing €150 million</a:t>
            </a:r>
            <a:endParaRPr lang="en-US" sz="2000" kern="1200" dirty="0">
              <a:solidFill>
                <a:schemeClr val="tx1"/>
              </a:solidFill>
              <a:latin typeface="+mj-lt"/>
              <a:ea typeface="+mn-ea"/>
              <a:cs typeface="+mn-cs"/>
            </a:endParaRP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8EA9048A-779D-D984-53CD-4C39593072D2}"/>
              </a:ext>
            </a:extLst>
          </p:cNvPr>
          <p:cNvSpPr txBox="1">
            <a:spLocks/>
          </p:cNvSpPr>
          <p:nvPr/>
        </p:nvSpPr>
        <p:spPr>
          <a:xfrm>
            <a:off x="173308" y="1326616"/>
            <a:ext cx="3600000" cy="4317914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521279">
              <a:spcBef>
                <a:spcPts val="570"/>
              </a:spcBef>
              <a:buNone/>
            </a:pPr>
            <a:r>
              <a:rPr lang="en-US" sz="3200" b="1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La Commune</a:t>
            </a:r>
          </a:p>
          <a:p>
            <a:pPr marL="160889" indent="-160889" defTabSz="521279">
              <a:spcBef>
                <a:spcPts val="570"/>
              </a:spcBef>
            </a:pPr>
            <a:r>
              <a:rPr lang="en-IN" sz="20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Investment Financing</a:t>
            </a:r>
            <a:r>
              <a:rPr lang="en-US" sz="20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, </a:t>
            </a:r>
            <a:r>
              <a:rPr lang="en-IN" sz="20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 Value Venture</a:t>
            </a:r>
            <a:r>
              <a:rPr lang="en-US" sz="20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, </a:t>
            </a:r>
            <a:r>
              <a:rPr lang="en-IN" sz="20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Obligation Funding</a:t>
            </a:r>
            <a:endParaRPr lang="en-US" sz="2000" kern="1200" dirty="0">
              <a:solidFill>
                <a:schemeClr val="tx1"/>
              </a:solidFill>
              <a:latin typeface="+mj-lt"/>
              <a:ea typeface="+mn-ea"/>
              <a:cs typeface="+mn-cs"/>
            </a:endParaRPr>
          </a:p>
          <a:p>
            <a:pPr marL="160889" indent="-160889" defTabSz="521279">
              <a:spcBef>
                <a:spcPts val="570"/>
              </a:spcBef>
            </a:pPr>
            <a:r>
              <a:rPr lang="en-IN" sz="2000" kern="1200" dirty="0">
                <a:solidFill>
                  <a:schemeClr val="tx1"/>
                </a:solidFill>
                <a:latin typeface="+mj-lt"/>
                <a:ea typeface="+mn-ea"/>
                <a:cs typeface="Times New Roman" panose="02020603050405020304" pitchFamily="18" charset="0"/>
              </a:rPr>
              <a:t>Investors: </a:t>
            </a:r>
            <a:r>
              <a:rPr lang="en-US" sz="2000" kern="1200" dirty="0">
                <a:solidFill>
                  <a:schemeClr val="tx1"/>
                </a:solidFill>
                <a:latin typeface="+mj-lt"/>
                <a:ea typeface="+mn-ea"/>
                <a:cs typeface="Times New Roman" panose="02020603050405020304" pitchFamily="18" charset="0"/>
              </a:rPr>
              <a:t>Columbia Community, France 2030, Co-Liv Summit</a:t>
            </a:r>
          </a:p>
          <a:p>
            <a:pPr marL="160889" indent="-160889" defTabSz="521279">
              <a:spcBef>
                <a:spcPts val="570"/>
              </a:spcBef>
            </a:pPr>
            <a:r>
              <a:rPr lang="en-IN" sz="20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€</a:t>
            </a:r>
            <a:r>
              <a:rPr lang="en-US" sz="2000" kern="1200" dirty="0">
                <a:solidFill>
                  <a:schemeClr val="tx1"/>
                </a:solidFill>
                <a:latin typeface="+mj-lt"/>
                <a:ea typeface="+mn-ea"/>
                <a:cs typeface="Times New Roman" panose="02020603050405020304" pitchFamily="18" charset="0"/>
              </a:rPr>
              <a:t>1.5 million in summer 2021 startup from business angles and investment company</a:t>
            </a:r>
            <a:endParaRPr lang="en-US" sz="2000" dirty="0">
              <a:latin typeface="+mj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70573E-4DBD-A4FB-A15C-10F70C6256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972259" y="129336"/>
            <a:ext cx="2049982" cy="637253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BD02228C-0271-D963-0F5F-34A7D5F79F64}"/>
              </a:ext>
            </a:extLst>
          </p:cNvPr>
          <p:cNvSpPr txBox="1">
            <a:spLocks/>
          </p:cNvSpPr>
          <p:nvPr/>
        </p:nvSpPr>
        <p:spPr>
          <a:xfrm>
            <a:off x="8091137" y="186476"/>
            <a:ext cx="2049981" cy="52297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2800" b="1" dirty="0">
                <a:latin typeface="Colonna MT" panose="04020805060202030203" pitchFamily="82" charset="0"/>
                <a:cs typeface="Dreaming Outloud Pro" panose="020F0502020204030204" pitchFamily="66" charset="0"/>
              </a:rPr>
              <a:t>Urban Zen</a:t>
            </a:r>
            <a:endParaRPr lang="en-IN" sz="2800" dirty="0">
              <a:latin typeface="Colonna MT" panose="04020805060202030203" pitchFamily="82" charset="0"/>
              <a:cs typeface="Dreaming Outloud Pro" panose="020F050202020403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06660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2000"/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extBox 2">
            <a:extLst>
              <a:ext uri="{FF2B5EF4-FFF2-40B4-BE49-F238E27FC236}">
                <a16:creationId xmlns:a16="http://schemas.microsoft.com/office/drawing/2014/main" id="{5D702945-8E9B-2CE0-7A55-AB42EEB30F8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84380897"/>
              </p:ext>
            </p:extLst>
          </p:nvPr>
        </p:nvGraphicFramePr>
        <p:xfrm>
          <a:off x="664096" y="1081284"/>
          <a:ext cx="11431449" cy="55625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Title 1">
            <a:extLst>
              <a:ext uri="{FF2B5EF4-FFF2-40B4-BE49-F238E27FC236}">
                <a16:creationId xmlns:a16="http://schemas.microsoft.com/office/drawing/2014/main" id="{657C4119-655C-4FB1-096E-D2855FA2DD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234" y="122365"/>
            <a:ext cx="5387502" cy="86715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Risks and Mitigation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E0107D-FF62-1E37-DCE7-A9E06013AA6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972259" y="129336"/>
            <a:ext cx="2049982" cy="637253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itle 4">
            <a:extLst>
              <a:ext uri="{FF2B5EF4-FFF2-40B4-BE49-F238E27FC236}">
                <a16:creationId xmlns:a16="http://schemas.microsoft.com/office/drawing/2014/main" id="{4BB1C801-909C-FBB7-B5A2-FCD607EBE9DC}"/>
              </a:ext>
            </a:extLst>
          </p:cNvPr>
          <p:cNvSpPr txBox="1">
            <a:spLocks/>
          </p:cNvSpPr>
          <p:nvPr/>
        </p:nvSpPr>
        <p:spPr>
          <a:xfrm>
            <a:off x="8091137" y="186476"/>
            <a:ext cx="2049981" cy="52297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2800" b="1" dirty="0">
                <a:latin typeface="Colonna MT" panose="04020805060202030203" pitchFamily="82" charset="0"/>
                <a:cs typeface="Dreaming Outloud Pro" panose="020F0502020204030204" pitchFamily="66" charset="0"/>
              </a:rPr>
              <a:t>Urban Zen</a:t>
            </a:r>
            <a:endParaRPr lang="en-IN" sz="2800" dirty="0">
              <a:latin typeface="Colonna MT" panose="04020805060202030203" pitchFamily="82" charset="0"/>
              <a:cs typeface="Dreaming Outloud Pro" panose="020F050202020403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16920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7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EE1A57B-BEE4-F1B2-89BE-DCD6F1ACAF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566AFA86-B43F-20A9-E47C-50521E1EF4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685" y="52608"/>
            <a:ext cx="10515600" cy="1197457"/>
          </a:xfrm>
        </p:spPr>
        <p:txBody>
          <a:bodyPr>
            <a:normAutofit/>
          </a:bodyPr>
          <a:lstStyle/>
          <a:p>
            <a:r>
              <a:rPr lang="en-US" sz="4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Recommendation</a:t>
            </a:r>
            <a:endParaRPr lang="en-IN" sz="48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7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53EC4EA-7B55-89C9-E665-B25D3A807A1D}"/>
              </a:ext>
            </a:extLst>
          </p:cNvPr>
          <p:cNvGrpSpPr/>
          <p:nvPr/>
        </p:nvGrpSpPr>
        <p:grpSpPr>
          <a:xfrm>
            <a:off x="278787" y="1585731"/>
            <a:ext cx="2707930" cy="1624758"/>
            <a:chOff x="122363" y="1403"/>
            <a:chExt cx="2707930" cy="1624758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E98595E-0B3E-3671-CA5D-58315BF22B2D}"/>
                </a:ext>
              </a:extLst>
            </p:cNvPr>
            <p:cNvSpPr/>
            <p:nvPr/>
          </p:nvSpPr>
          <p:spPr>
            <a:xfrm>
              <a:off x="122363" y="1403"/>
              <a:ext cx="2707930" cy="1624758"/>
            </a:xfrm>
            <a:prstGeom prst="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42DC7B8-1630-1001-6636-A219A2B8EBE9}"/>
                </a:ext>
              </a:extLst>
            </p:cNvPr>
            <p:cNvSpPr txBox="1"/>
            <p:nvPr/>
          </p:nvSpPr>
          <p:spPr>
            <a:xfrm>
              <a:off x="122363" y="1403"/>
              <a:ext cx="2707930" cy="162475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0010" tIns="80010" rIns="80010" bIns="80010" numCol="1" spcCol="1270" anchor="ctr" anchorCtr="0">
              <a:noAutofit/>
            </a:bodyPr>
            <a:lstStyle/>
            <a:p>
              <a:pPr marL="0" lvl="0" indent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2100" kern="1200" dirty="0"/>
                <a:t>Corporate Social Responsibilities (CSR) initiatives</a:t>
              </a:r>
              <a:endParaRPr lang="en-IN" sz="2100" kern="1200" dirty="0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CA97D4C4-B1B7-E892-3C29-AF044AA12B47}"/>
              </a:ext>
            </a:extLst>
          </p:cNvPr>
          <p:cNvGrpSpPr/>
          <p:nvPr/>
        </p:nvGrpSpPr>
        <p:grpSpPr>
          <a:xfrm>
            <a:off x="3388070" y="1585731"/>
            <a:ext cx="2707930" cy="1624758"/>
            <a:chOff x="3101087" y="1403"/>
            <a:chExt cx="2707930" cy="1624758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8175676-39ED-B353-9CAB-688F3184B6DC}"/>
                </a:ext>
              </a:extLst>
            </p:cNvPr>
            <p:cNvSpPr/>
            <p:nvPr/>
          </p:nvSpPr>
          <p:spPr>
            <a:xfrm>
              <a:off x="3101087" y="1403"/>
              <a:ext cx="2707930" cy="1624758"/>
            </a:xfrm>
            <a:prstGeom prst="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1610903"/>
                <a:satOff val="-4623"/>
                <a:lumOff val="-7402"/>
                <a:alphaOff val="0"/>
              </a:schemeClr>
            </a:fillRef>
            <a:effectRef idx="0">
              <a:schemeClr val="accent2">
                <a:hueOff val="1610903"/>
                <a:satOff val="-4623"/>
                <a:lumOff val="-7402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9F3F0B5-16F2-18E1-7A17-3AEFE3E211B5}"/>
                </a:ext>
              </a:extLst>
            </p:cNvPr>
            <p:cNvSpPr txBox="1"/>
            <p:nvPr/>
          </p:nvSpPr>
          <p:spPr>
            <a:xfrm>
              <a:off x="3101087" y="1403"/>
              <a:ext cx="2707930" cy="162475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0010" tIns="80010" rIns="80010" bIns="80010" numCol="1" spcCol="1270" anchor="ctr" anchorCtr="0">
              <a:noAutofit/>
            </a:bodyPr>
            <a:lstStyle/>
            <a:p>
              <a:pPr marL="0" lvl="0" indent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2100" kern="1200" dirty="0"/>
                <a:t>Social Media/Digital – Crowdfunding</a:t>
              </a:r>
              <a:endParaRPr lang="en-IN" sz="2100" kern="1200" dirty="0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75CFF75D-FC91-64ED-837D-69F7BAD4C1D7}"/>
              </a:ext>
            </a:extLst>
          </p:cNvPr>
          <p:cNvGrpSpPr/>
          <p:nvPr/>
        </p:nvGrpSpPr>
        <p:grpSpPr>
          <a:xfrm>
            <a:off x="278787" y="3752075"/>
            <a:ext cx="2707930" cy="1624758"/>
            <a:chOff x="3101087" y="1896954"/>
            <a:chExt cx="2707930" cy="1624758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8BC95FA-0B88-86A6-6D0C-2B7D13EE0387}"/>
                </a:ext>
              </a:extLst>
            </p:cNvPr>
            <p:cNvSpPr/>
            <p:nvPr/>
          </p:nvSpPr>
          <p:spPr>
            <a:xfrm>
              <a:off x="3101087" y="1896954"/>
              <a:ext cx="2707930" cy="1624758"/>
            </a:xfrm>
            <a:prstGeom prst="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4832710"/>
                <a:satOff val="-13870"/>
                <a:lumOff val="-22207"/>
                <a:alphaOff val="0"/>
              </a:schemeClr>
            </a:fillRef>
            <a:effectRef idx="0">
              <a:schemeClr val="accent2">
                <a:hueOff val="4832710"/>
                <a:satOff val="-13870"/>
                <a:lumOff val="-22207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379C536-DCCA-808F-0876-5A73E44357CA}"/>
                </a:ext>
              </a:extLst>
            </p:cNvPr>
            <p:cNvSpPr txBox="1"/>
            <p:nvPr/>
          </p:nvSpPr>
          <p:spPr>
            <a:xfrm>
              <a:off x="3101087" y="1896954"/>
              <a:ext cx="2707930" cy="162475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0010" tIns="80010" rIns="80010" bIns="80010" numCol="1" spcCol="1270" anchor="ctr" anchorCtr="0">
              <a:noAutofit/>
            </a:bodyPr>
            <a:lstStyle/>
            <a:p>
              <a:pPr marL="0" lvl="0" indent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2100" kern="1200" dirty="0"/>
                <a:t>Partnership with Event Organizers</a:t>
              </a:r>
              <a:endParaRPr lang="en-IN" sz="2100" kern="1200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58782F4-FEF9-7B9B-81E7-18AE704D0980}"/>
              </a:ext>
            </a:extLst>
          </p:cNvPr>
          <p:cNvGrpSpPr/>
          <p:nvPr/>
        </p:nvGrpSpPr>
        <p:grpSpPr>
          <a:xfrm>
            <a:off x="3388070" y="3752075"/>
            <a:ext cx="2707930" cy="1624758"/>
            <a:chOff x="1611725" y="3792505"/>
            <a:chExt cx="2707930" cy="1624758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892E9E4-B1F8-C0F5-379A-E5021CAC5143}"/>
                </a:ext>
              </a:extLst>
            </p:cNvPr>
            <p:cNvSpPr/>
            <p:nvPr/>
          </p:nvSpPr>
          <p:spPr>
            <a:xfrm>
              <a:off x="1611725" y="3792505"/>
              <a:ext cx="2707930" cy="1624758"/>
            </a:xfrm>
            <a:prstGeom prst="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6443614"/>
                <a:satOff val="-18493"/>
                <a:lumOff val="-29609"/>
                <a:alphaOff val="0"/>
              </a:schemeClr>
            </a:fillRef>
            <a:effectRef idx="0">
              <a:schemeClr val="accent2">
                <a:hueOff val="6443614"/>
                <a:satOff val="-18493"/>
                <a:lumOff val="-29609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7A4A753-B950-D2B8-F64A-64458F5B56D5}"/>
                </a:ext>
              </a:extLst>
            </p:cNvPr>
            <p:cNvSpPr txBox="1"/>
            <p:nvPr/>
          </p:nvSpPr>
          <p:spPr>
            <a:xfrm>
              <a:off x="1611725" y="3792505"/>
              <a:ext cx="2707930" cy="162475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0010" tIns="80010" rIns="80010" bIns="80010" numCol="1" spcCol="1270" anchor="ctr" anchorCtr="0">
              <a:noAutofit/>
            </a:bodyPr>
            <a:lstStyle/>
            <a:p>
              <a:pPr marL="0" lvl="0" indent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2100" kern="1200" dirty="0"/>
                <a:t>Engagement with Philanthropic Foundations</a:t>
              </a:r>
              <a:endParaRPr lang="en-IN" sz="2100" kern="1200" dirty="0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EF88A2A4-424D-1D52-AFF3-7695871035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972259" y="129336"/>
            <a:ext cx="2049982" cy="637253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Title 4">
            <a:extLst>
              <a:ext uri="{FF2B5EF4-FFF2-40B4-BE49-F238E27FC236}">
                <a16:creationId xmlns:a16="http://schemas.microsoft.com/office/drawing/2014/main" id="{8A1FE65F-AB88-5E0B-7900-FD826CEAA76A}"/>
              </a:ext>
            </a:extLst>
          </p:cNvPr>
          <p:cNvSpPr txBox="1">
            <a:spLocks/>
          </p:cNvSpPr>
          <p:nvPr/>
        </p:nvSpPr>
        <p:spPr>
          <a:xfrm>
            <a:off x="8091137" y="186476"/>
            <a:ext cx="2049981" cy="52297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2800" b="1" dirty="0">
                <a:latin typeface="Colonna MT" panose="04020805060202030203" pitchFamily="82" charset="0"/>
                <a:cs typeface="Dreaming Outloud Pro" panose="020F0502020204030204" pitchFamily="66" charset="0"/>
              </a:rPr>
              <a:t>Urban Zen</a:t>
            </a:r>
            <a:endParaRPr lang="en-IN" sz="2800" dirty="0">
              <a:latin typeface="Colonna MT" panose="04020805060202030203" pitchFamily="82" charset="0"/>
              <a:cs typeface="Dreaming Outloud Pro" panose="020F050202020403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02136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2088</TotalTime>
  <Words>1247</Words>
  <Application>Microsoft Office PowerPoint</Application>
  <PresentationFormat>Widescreen</PresentationFormat>
  <Paragraphs>123</Paragraphs>
  <Slides>12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1" baseType="lpstr">
      <vt:lpstr>Aptos</vt:lpstr>
      <vt:lpstr>Aptos Display</vt:lpstr>
      <vt:lpstr>Arial</vt:lpstr>
      <vt:lpstr>Calibri</vt:lpstr>
      <vt:lpstr>Colonna MT</vt:lpstr>
      <vt:lpstr>Segoe UI Regular WestEuropean</vt:lpstr>
      <vt:lpstr>Times New Roman</vt:lpstr>
      <vt:lpstr>Verdana</vt:lpstr>
      <vt:lpstr>Office Theme</vt:lpstr>
      <vt:lpstr>Urban Zen Social Housing for Single Parenting Families Fundraising Campaign</vt:lpstr>
      <vt:lpstr>Introduction</vt:lpstr>
      <vt:lpstr>Prospects</vt:lpstr>
      <vt:lpstr>Digital Campaigning</vt:lpstr>
      <vt:lpstr>Statistics</vt:lpstr>
      <vt:lpstr>Fundraising Events</vt:lpstr>
      <vt:lpstr>Case Studies</vt:lpstr>
      <vt:lpstr>Risks and Mitigation</vt:lpstr>
      <vt:lpstr>Recommendation</vt:lpstr>
      <vt:lpstr>Conclusion</vt:lpstr>
      <vt:lpstr>References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Pranjali Desai</dc:creator>
  <cp:lastModifiedBy>Rafat Sarfaraz</cp:lastModifiedBy>
  <cp:revision>139</cp:revision>
  <dcterms:created xsi:type="dcterms:W3CDTF">2024-03-05T13:15:06Z</dcterms:created>
  <dcterms:modified xsi:type="dcterms:W3CDTF">2024-03-07T21:21:43Z</dcterms:modified>
</cp:coreProperties>
</file>